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36"/>
  </p:notesMasterIdLst>
  <p:sldIdLst>
    <p:sldId id="43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769" r:id="rId14"/>
    <p:sldId id="267" r:id="rId15"/>
    <p:sldId id="770" r:id="rId16"/>
    <p:sldId id="771" r:id="rId17"/>
    <p:sldId id="772" r:id="rId18"/>
    <p:sldId id="764" r:id="rId19"/>
    <p:sldId id="766" r:id="rId20"/>
    <p:sldId id="767" r:id="rId21"/>
    <p:sldId id="768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756" r:id="rId33"/>
    <p:sldId id="757" r:id="rId34"/>
    <p:sldId id="430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itta Rautanen" initials="RR" lastIdx="1" clrIdx="0">
    <p:extLst>
      <p:ext uri="{19B8F6BF-5375-455C-9EA6-DF929625EA0E}">
        <p15:presenceInfo xmlns:p15="http://schemas.microsoft.com/office/powerpoint/2012/main" userId="S::riitta.rautanen@sasky.fi::7770053d-8357-4f66-9a40-ae45783ed0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2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8T10:12:23.242" idx="1">
    <p:pos x="5099" y="21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6948E-E61F-46CC-AD2F-C935C80CFE55}" type="datetimeFigureOut">
              <a:rPr lang="fi-FI" smtClean="0"/>
              <a:t>18.2.2021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7C329-B677-4EC2-A204-CED39B006798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899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5F3D03B-FB57-4A74-B8D7-A8374EB5F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9" name="Otsikkoruutu 2">
            <a:extLst>
              <a:ext uri="{FF2B5EF4-FFF2-40B4-BE49-F238E27FC236}">
                <a16:creationId xmlns:a16="http://schemas.microsoft.com/office/drawing/2014/main" id="{89D67AB9-A5F3-4E2A-A309-B42AB880D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i-FI" dirty="0"/>
          </a:p>
        </p:txBody>
      </p:sp>
      <p:sp>
        <p:nvSpPr>
          <p:cNvPr id="13" name="Teksti 4">
            <a:extLst>
              <a:ext uri="{FF2B5EF4-FFF2-40B4-BE49-F238E27FC236}">
                <a16:creationId xmlns:a16="http://schemas.microsoft.com/office/drawing/2014/main" id="{D6C6CE57-C849-4A83-9D5E-300B04E3A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9457" y="4001411"/>
            <a:ext cx="3738004" cy="1317802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5BCCD4-B1AB-4642-9641-41294535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B729-D425-471D-951B-0DC7981E3940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6F723D-4297-49B0-976D-8695FB8F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2BACD-BC2B-4590-9611-5B07F8E8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92EEE96-9880-4BDD-BA0E-64AFBBF4F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2" name="Saskyn_logo 5" descr="SASKY koulutuskuntayhtymän sinikeltainen&#10;logo, jonka sisäosassa teksti Sasky.">
            <a:extLst>
              <a:ext uri="{FF2B5EF4-FFF2-40B4-BE49-F238E27FC236}">
                <a16:creationId xmlns:a16="http://schemas.microsoft.com/office/drawing/2014/main" id="{A91810F2-08D7-492C-B3FE-2263CE9957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1732" y="4170304"/>
            <a:ext cx="1277136" cy="980016"/>
          </a:xfrm>
          <a:prstGeom prst="rect">
            <a:avLst/>
          </a:prstGeom>
        </p:spPr>
      </p:pic>
      <p:sp>
        <p:nvSpPr>
          <p:cNvPr id="15" name="Otsikko 1">
            <a:extLst>
              <a:ext uri="{FF2B5EF4-FFF2-40B4-BE49-F238E27FC236}">
                <a16:creationId xmlns:a16="http://schemas.microsoft.com/office/drawing/2014/main" id="{32357EF8-1ED9-4101-B6CB-1754D3719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9010"/>
            <a:ext cx="9144000" cy="212365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473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45913B-B4A1-4721-83F6-DC173117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4A54783-BD97-49A1-8EB1-2D9828D3E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D024EC-F732-4076-9D94-25F42C43E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727AE17-B485-4B24-BAC4-F46008F1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6D0B9-1A16-4C3D-BC08-1915E66CD591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0758071-C7EB-43B1-9546-2FAD0F69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0AB949A-47CF-46E7-A78A-040E51DA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420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26F40C-C6EF-4706-AC88-4C2277E1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26389B-7E44-4AA6-A03A-040455790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04DF74C-8433-4EE8-97B2-DB1E691F0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A97E4F-5F25-4F96-B394-DC13407B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902F-F026-4608-9AA1-D21B06A35F53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4D3FBED-F14A-4C15-BBB2-FB14DD90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004514C-EAB9-4208-AA5E-955318F5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200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7681-20AA-4C38-8923-7688EC007A21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73057-1F2D-45D8-9D01-007A5C1DA86C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4296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121D-C930-455F-9F53-248EE7C9BEC1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60C2C-0D01-4524-BC2E-68A7158F4ECD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59607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5C65-F0A0-477B-9B99-935276095860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CEB12-FAEB-4C97-81D7-C791C2C04022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67588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38EAD-2066-4286-B894-90B1C451D3E2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C9180-E72A-4A61-95E8-9585D2B5E4D1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95897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45C0-0452-41D7-8726-F9E754D6DBF3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0BF8F-A362-4F55-9362-577D573F9E73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25159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F981-F8CE-47B5-9A4F-743AE55628A4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9C1C-B227-4838-8D29-06496BA132FE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20876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9AD2-7172-4E04-97A4-FC3CECF243F3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A2B6-A907-46B0-A139-5673F3AC1C00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83936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2BD2-C57E-48EE-83AA-EF932F213EB2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4A349-9EFC-4FA9-AF4A-9BEA8D2328C6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425978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5F3D03B-FB57-4A74-B8D7-A8374EB5F6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5" name="Valkoinen laatikko 2">
            <a:extLst>
              <a:ext uri="{FF2B5EF4-FFF2-40B4-BE49-F238E27FC236}">
                <a16:creationId xmlns:a16="http://schemas.microsoft.com/office/drawing/2014/main" id="{D1A712B2-08B8-4204-932A-EE325A1E8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" y="504824"/>
            <a:ext cx="4838700" cy="501015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i-FI" dirty="0"/>
          </a:p>
        </p:txBody>
      </p:sp>
      <p:sp>
        <p:nvSpPr>
          <p:cNvPr id="16" name="Otsikko 3">
            <a:extLst>
              <a:ext uri="{FF2B5EF4-FFF2-40B4-BE49-F238E27FC236}">
                <a16:creationId xmlns:a16="http://schemas.microsoft.com/office/drawing/2014/main" id="{242DA9DC-E4FE-41C2-8630-A1B95D1B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695327"/>
            <a:ext cx="4524375" cy="4648198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0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7" name="Kuva 5">
            <a:extLst>
              <a:ext uri="{FF2B5EF4-FFF2-40B4-BE49-F238E27FC236}">
                <a16:creationId xmlns:a16="http://schemas.microsoft.com/office/drawing/2014/main" id="{7B2ADEA9-7261-447A-87F5-A71FF14F2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0726" y="514352"/>
            <a:ext cx="6078642" cy="50006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5BCCD4-B1AB-4642-9641-41294535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9516-CF4F-4A9D-8D95-1EF3888F604E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6F723D-4297-49B0-976D-8695FB8F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2BACD-BC2B-4590-9611-5B07F8E8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304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2F10-E96B-481E-BA3E-C6C0F60E8794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11CAF-4F73-4F91-A4B9-439233C7BB9C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57033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2586C-C9BD-429A-98C9-10D2FF46C02B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B4D02-74DB-46BA-BA54-004CD918F319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72738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66C82-046E-4CDB-AFAF-FA67F45CC20E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0B26-3ADD-4C52-A98D-DD9152ADB56F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15824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ininen tausta 1">
            <a:extLst>
              <a:ext uri="{FF2B5EF4-FFF2-40B4-BE49-F238E27FC236}">
                <a16:creationId xmlns:a16="http://schemas.microsoft.com/office/drawing/2014/main" id="{E377A410-A622-4F4A-A2BE-BCAD9BF32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0" name="Valkoinen laatikko 2">
            <a:extLst>
              <a:ext uri="{FF2B5EF4-FFF2-40B4-BE49-F238E27FC236}">
                <a16:creationId xmlns:a16="http://schemas.microsoft.com/office/drawing/2014/main" id="{11020CCB-728F-4D39-BFC7-FB29727F0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" y="2802194"/>
            <a:ext cx="4859444" cy="368709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i-FI" dirty="0"/>
          </a:p>
        </p:txBody>
      </p:sp>
      <p:sp>
        <p:nvSpPr>
          <p:cNvPr id="11" name="Valkoinen laatikko 2">
            <a:extLst>
              <a:ext uri="{FF2B5EF4-FFF2-40B4-BE49-F238E27FC236}">
                <a16:creationId xmlns:a16="http://schemas.microsoft.com/office/drawing/2014/main" id="{D92A79A7-376D-4AAF-A505-13C771E2B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" y="457200"/>
            <a:ext cx="11296652" cy="217974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fi-FI" dirty="0"/>
          </a:p>
        </p:txBody>
      </p:sp>
      <p:sp>
        <p:nvSpPr>
          <p:cNvPr id="12" name="Otsikko 3">
            <a:extLst>
              <a:ext uri="{FF2B5EF4-FFF2-40B4-BE49-F238E27FC236}">
                <a16:creationId xmlns:a16="http://schemas.microsoft.com/office/drawing/2014/main" id="{59C360AD-D2F1-4C2E-8A36-4DF928DC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766916"/>
            <a:ext cx="10567670" cy="1649085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0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ksti 4">
            <a:extLst>
              <a:ext uri="{FF2B5EF4-FFF2-40B4-BE49-F238E27FC236}">
                <a16:creationId xmlns:a16="http://schemas.microsoft.com/office/drawing/2014/main" id="{F6979DFF-7FB6-477F-B6B0-9E9357DC0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440" y="3067665"/>
            <a:ext cx="4416650" cy="3254477"/>
          </a:xfrm>
          <a:noFill/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Kuva 5">
            <a:extLst>
              <a:ext uri="{FF2B5EF4-FFF2-40B4-BE49-F238E27FC236}">
                <a16:creationId xmlns:a16="http://schemas.microsoft.com/office/drawing/2014/main" id="{BA8CB354-91EE-4FB0-8CA7-17FBBB819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00726" y="2802194"/>
            <a:ext cx="6078642" cy="28270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5BCCD4-B1AB-4642-9641-41294535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65344-627C-4958-9612-E099230EB724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6F723D-4297-49B0-976D-8695FB8F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2BACD-BC2B-4590-9611-5B07F8E8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567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268CFC-1ECC-4D15-9B8B-D2D3663EE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F60D0D7-1BA1-4525-9D5C-A00DBC6E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4BEBFC-557A-4538-97BC-5542A928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F3B0-49BE-45C5-BCA9-5BAD9EE0BC47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1BD3B3-9EB7-46FD-A0FA-537C6AD5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38BC21-AA62-4EFD-9C04-48088C58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8C88-02CD-44BD-BD6E-00DF8C270FB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136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BEEED-7591-4F43-9E15-948A97DC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05F620-2547-4277-B605-43341373A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C2ABF2-7C03-4FB6-9333-1FB140DA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BF970-84E7-4442-8DBE-CE8354DB6087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2689C5-519F-4FDB-9FF6-0F356F1F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EBBDA-F1A7-4AF5-9369-7C205606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722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5427A-5E24-43F1-BD69-261F8C5D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20A844-A0C0-496F-A29B-E34A34440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01F4CC-8C1F-4666-ADD2-5CBF18000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4D0BAB-CD6B-4FAE-8A97-8A6B68D0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4945-9127-4D10-B294-EDA95122EDA4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859E823-BD4B-425D-A728-F9E851C8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7A605EE-7D4B-4E1C-9554-A42659AF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20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175B03-99E1-44C9-AF11-0AAA1F30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02F7B5-8970-465B-80AA-55909E71D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57D448-E3CD-4269-B175-D28146B21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CA5C5E5-B5AB-473A-907A-31F2BD35B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A20E04C-C498-4B34-A485-E8B59757F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FFCEE9F-3338-4602-BC57-2B3AF9CD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9031-949D-4EA7-B418-C55BC3A69A72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FE46041-A6AF-4750-BAFB-26FCD42F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1DAEE25-73D2-4303-9AE0-8FEAF630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879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53B644-8920-4325-9787-93F9CAD5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3D623A1-D457-4D51-8F7B-AD69F25D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6E1-ACA7-428A-AA95-1A2397BF5BEB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3878DC-8A25-407A-A66B-9C9CCB57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3F36AD-3AA7-4B36-B4C3-FDA263D7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759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FF7C2BA-212A-456B-A6E6-C266ACE8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E93E-E6AA-4A84-BB62-F1072F496A56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6E95A4-8A2C-41D0-9E02-01FE3BF5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1A36B1B-B827-479D-9DA8-FCB20DD5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3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DE84B7A-4CB6-4136-9617-E818C3C2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EC5DF1-3760-4823-BCA0-A9228F28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9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 descr="Pävämäärä">
            <a:extLst>
              <a:ext uri="{FF2B5EF4-FFF2-40B4-BE49-F238E27FC236}">
                <a16:creationId xmlns:a16="http://schemas.microsoft.com/office/drawing/2014/main" id="{18B03020-8BE7-4FB5-B9FA-12F35DA7B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271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569C-50CD-4E45-9A94-BBF2A1FF48E0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AFD66A2-A80B-453F-A41E-57C0C5FF7A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71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/>
              <a:t>Kuntayhtymäjohtaja Antti Lahti</a:t>
            </a:r>
          </a:p>
        </p:txBody>
      </p:sp>
      <p:sp>
        <p:nvSpPr>
          <p:cNvPr id="6" name="Dian numeron paikkamerkki 5" descr="Dian numero">
            <a:extLst>
              <a:ext uri="{FF2B5EF4-FFF2-40B4-BE49-F238E27FC236}">
                <a16:creationId xmlns:a16="http://schemas.microsoft.com/office/drawing/2014/main" id="{169307F9-011B-4F8E-9517-E562E28F4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71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E3A9-20C2-4D14-9053-A1F0E96830CA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04231B-6BB0-4C8B-B5B7-579D920D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0839"/>
            <a:ext cx="12192000" cy="2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554AF7-13E0-4F6A-924A-0ED8ACE93C4E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9F64EA3-A1C0-4C40-A4D6-A0D50EBB0F54}" type="slidenum">
              <a:rPr lang="fi-FI" altLang="fi-FI"/>
              <a:pPr>
                <a:defRPr/>
              </a:pPr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65530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asky.fi/opiskelijalle/oppivelvollisuuden-laajentamine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0C2E3D3-E3DB-4AF5-9EFD-7DCA9AC5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r>
              <a:rPr lang="fi-FI" dirty="0"/>
              <a:t>Kuntayhtymäjohtaja Antti Lahti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94925BE-64FA-4CD0-A065-676296796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Oppivelvollisuuden laajentaminen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963F5ED-66E9-4989-9DD7-6CF69488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338" y="3779134"/>
            <a:ext cx="2780017" cy="1569856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5023F5C-BA99-40AC-AE62-77631CEE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7D92069-E08A-462F-9977-8E49BBB2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198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E1D5908-0D6E-4D19-BB29-1B4A6E682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3" r="27366"/>
          <a:stretch/>
        </p:blipFill>
        <p:spPr>
          <a:xfrm>
            <a:off x="8270032" y="924889"/>
            <a:ext cx="3528678" cy="535602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5ADCCC7-C2DD-49AE-9817-916A0B49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107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Oppivelvollisuuden suorittamisen keskeyttäminen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572851-6EEF-42FF-8BB7-2F5CA0E23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36" y="1754955"/>
            <a:ext cx="7139136" cy="4525963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Oppivelvollisella oikeus keskeyttää oppivelvollisuuden suorittaminen määräajaksi</a:t>
            </a:r>
          </a:p>
          <a:p>
            <a:pPr marL="457200" lvl="1" indent="0">
              <a:buNone/>
            </a:pPr>
            <a:r>
              <a:rPr lang="fi-FI" dirty="0"/>
              <a:t>1. </a:t>
            </a:r>
            <a:r>
              <a:rPr lang="fi-FI" sz="2600" dirty="0"/>
              <a:t>oppivelvollisuuden suorittamisen estävän pitkäaikaisen sairauden tai vamman vuoksi</a:t>
            </a:r>
          </a:p>
          <a:p>
            <a:pPr marL="457200" lvl="1" indent="0">
              <a:buNone/>
            </a:pPr>
            <a:r>
              <a:rPr lang="fi-FI" sz="2600" dirty="0"/>
              <a:t>2. äitiys-, isyys- tai vanhempainvapaan ajaksi</a:t>
            </a:r>
          </a:p>
          <a:p>
            <a:pPr marL="457200" lvl="1" indent="0">
              <a:buNone/>
            </a:pPr>
            <a:r>
              <a:rPr lang="fi-FI" sz="2600" dirty="0"/>
              <a:t>3. vähintään kuukauden kestävän tilapäisen ulkomailla oleskelun ajaksi</a:t>
            </a:r>
          </a:p>
          <a:p>
            <a:pPr marL="457200" lvl="1" indent="0">
              <a:buNone/>
            </a:pPr>
            <a:r>
              <a:rPr lang="fi-FI" sz="2600" dirty="0"/>
              <a:t>4. oppivelvollisuuden suorittamisen estävän elämäntilanteeseen liittyvän muun painavan syyn vuoksi.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Oppivelvollisuuden suorittaminen voidaan keskeyttää myös toistaiseksi, jos 1. kohdassa tarkoitettu este on luonteeltaan pysyvä.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Oppivelvollisella on aina oikeus opiskella. Oppivelvollisuuden keskeyttämistä koskeva päätös tehdään vain oppivelvollisen tai hänen huoltajansa hakemuksesta.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ED8F40F-25DF-4A71-BE31-4C168326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10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FAA6DEDF-47E3-47DB-A58D-7B1EE78C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404102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526767-76F9-480A-B44A-ADAC0E10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Oppivelvollisen määräaikainen erottaminen (8 §)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9DB4A2-DECC-45E6-81C2-75490AAA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264"/>
            <a:ext cx="7249815" cy="42968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dirty="0"/>
              <a:t>Oppivelvollinen voidaan kurinpitotoimena erottaa määräaikaisesti enintään </a:t>
            </a:r>
            <a:r>
              <a:rPr lang="fi-FI" b="1" dirty="0"/>
              <a:t>3 kk </a:t>
            </a:r>
            <a:r>
              <a:rPr lang="fi-FI" dirty="0"/>
              <a:t>ajaksi (</a:t>
            </a:r>
            <a:r>
              <a:rPr lang="fi-FI" dirty="0" err="1"/>
              <a:t>LukioL</a:t>
            </a:r>
            <a:r>
              <a:rPr lang="fi-FI" dirty="0"/>
              <a:t> 41 §, AKL 85 §)</a:t>
            </a:r>
          </a:p>
          <a:p>
            <a:r>
              <a:rPr lang="fi-FI" dirty="0"/>
              <a:t>muut kuin oppivelvolliset enintään 1 vuoden ajaksi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Koulutuksen järjestäjän tulee yhdessä oppivelvollisen ja huoltajan kanssa laatia </a:t>
            </a:r>
            <a:r>
              <a:rPr lang="fi-FI" b="1" dirty="0"/>
              <a:t>suunnitelma </a:t>
            </a:r>
            <a:r>
              <a:rPr lang="fi-FI" dirty="0"/>
              <a:t>oppivelvollisuuden suorittamisesta määräaikaisen erottamisen aikana</a:t>
            </a:r>
          </a:p>
          <a:p>
            <a:r>
              <a:rPr lang="fi-FI" dirty="0"/>
              <a:t>oppivelvollisen tulee suunnitelman mukaisesti edistää opintojaan itsenäisesti tai muissa oppimisympäristöissä kuin oppilaitoksessa tai työpaikalla</a:t>
            </a:r>
          </a:p>
          <a:p>
            <a:r>
              <a:rPr lang="fi-FI" dirty="0"/>
              <a:t>oikeus saada sellaista </a:t>
            </a:r>
            <a:r>
              <a:rPr lang="fi-FI" b="1" dirty="0"/>
              <a:t>opetusta ja ohjausta</a:t>
            </a:r>
            <a:r>
              <a:rPr lang="fi-FI" dirty="0"/>
              <a:t>, joka mahdollistaa opintojen etenemisen suunnitelman mukaisesti</a:t>
            </a:r>
          </a:p>
          <a:p>
            <a:r>
              <a:rPr lang="fi-FI" dirty="0"/>
              <a:t>oikeus </a:t>
            </a:r>
            <a:r>
              <a:rPr lang="fi-FI" b="1" dirty="0"/>
              <a:t>opiskeluhuollon palveluihin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Oppivelvollinen opiskelija ilmoitetaan määräaikaisen erottamisen aikana </a:t>
            </a:r>
            <a:r>
              <a:rPr lang="fi-FI" b="1" dirty="0"/>
              <a:t>rahoituksen </a:t>
            </a:r>
            <a:r>
              <a:rPr lang="fi-FI" dirty="0"/>
              <a:t>perusteeksi.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2366375-8B7B-430B-B4DC-5EC68279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578FE7-7EAB-443E-8F5B-3733938B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11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48CD26C-0639-483B-AC7C-CB7BB6E3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5" r="13298"/>
          <a:stretch/>
        </p:blipFill>
        <p:spPr>
          <a:xfrm>
            <a:off x="7852041" y="2089064"/>
            <a:ext cx="3902915" cy="37699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9361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3EAEE3B-0460-4241-83C6-65E1F2B3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027"/>
            <a:ext cx="10515600" cy="1325563"/>
          </a:xfrm>
        </p:spPr>
        <p:txBody>
          <a:bodyPr/>
          <a:lstStyle/>
          <a:p>
            <a:r>
              <a:rPr lang="fi-FI" dirty="0"/>
              <a:t>Toisen asteen koulutuksen maksuttomuus (16 §)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79D6ED9-8D39-4E23-A9A0-2EAB4B4A6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6901"/>
            <a:ext cx="5181600" cy="4880631"/>
          </a:xfrm>
          <a:ln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fi-FI" sz="2600" dirty="0"/>
              <a:t>Koskee ensimmäisen kerran syksyllä 2021 aloittavia oppivelvollisia opiskelijoita</a:t>
            </a:r>
          </a:p>
          <a:p>
            <a:pPr lvl="1"/>
            <a:r>
              <a:rPr lang="fi-FI" sz="2600" dirty="0"/>
              <a:t>sen kalenterivuoden loppuun saakka, jona opiskelija täyttää 20 vuotta (4,5 vuotta)</a:t>
            </a:r>
          </a:p>
          <a:p>
            <a:pPr lvl="1"/>
            <a:r>
              <a:rPr lang="fi-FI" sz="2600" dirty="0"/>
              <a:t>sallitaan myös opiskelupaikan vaihto</a:t>
            </a:r>
          </a:p>
          <a:p>
            <a:pPr lvl="1"/>
            <a:r>
              <a:rPr lang="fi-FI" sz="2600" dirty="0"/>
              <a:t>perustellusta syystä maksuttomuusaikaa voidaan myös pidentää, mm. sairaus tai nivelvaiheen koulutuksen suorittaminen.</a:t>
            </a:r>
          </a:p>
          <a:p>
            <a:r>
              <a:rPr lang="fi-FI" sz="2600" dirty="0"/>
              <a:t>Oikeus päättyy, kun toisen asteen tutkinto suoritettu</a:t>
            </a:r>
          </a:p>
          <a:p>
            <a:pPr lvl="1"/>
            <a:r>
              <a:rPr lang="fi-FI" sz="2600" dirty="0"/>
              <a:t>kaksoistutkintoa suorittavilla, kun molemmat tutkinnot on suoritettu (aina kuitenkin pääsäännön mukaan sen kalenterivuoden lopussa, jolloin täyttää 20 vuotta)</a:t>
            </a:r>
          </a:p>
          <a:p>
            <a:r>
              <a:rPr lang="fi-FI" sz="2600" dirty="0"/>
              <a:t>Kuka kuuluu maksuttomuuden piiriin?</a:t>
            </a:r>
          </a:p>
          <a:p>
            <a:pPr lvl="1"/>
            <a:r>
              <a:rPr lang="fi-FI" sz="2600" dirty="0"/>
              <a:t>”on tai on ollut oppivelvollisuuslaissa tarkoitettu oppivelvollinen”</a:t>
            </a:r>
          </a:p>
          <a:p>
            <a:pPr lvl="1"/>
            <a:r>
              <a:rPr lang="fi-FI" sz="2600" dirty="0"/>
              <a:t>ei koskaan opinnoissa, jotka on aloitettu sen kalenterivuoden jälkeen, jolloin opiskelija täyttää 20 vuotta</a:t>
            </a:r>
          </a:p>
          <a:p>
            <a:endParaRPr lang="fi-FI" sz="2400" dirty="0"/>
          </a:p>
          <a:p>
            <a:pPr>
              <a:buFont typeface="Arial" panose="020B0604020202020204" pitchFamily="34" charset="0"/>
              <a:buChar char="‒"/>
            </a:pPr>
            <a:endParaRPr lang="fi-FI" sz="26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67DB918-7B63-49D7-8155-3D9E28E17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6901"/>
            <a:ext cx="5181600" cy="4880630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fi-FI" sz="1800" dirty="0">
                <a:solidFill>
                  <a:srgbClr val="D02987"/>
                </a:solidFill>
                <a:cs typeface="Arial" pitchFamily="34" charset="0"/>
              </a:rPr>
              <a:t>Opiskelijalle maksuttomia olisivat</a:t>
            </a:r>
          </a:p>
          <a:p>
            <a:pPr lvl="1">
              <a:spcBef>
                <a:spcPct val="20000"/>
              </a:spcBef>
              <a:defRPr/>
            </a:pPr>
            <a:r>
              <a:rPr lang="fi-FI" sz="1800" dirty="0">
                <a:solidFill>
                  <a:srgbClr val="000000"/>
                </a:solidFill>
                <a:cs typeface="Arial" pitchFamily="34" charset="0"/>
              </a:rPr>
              <a:t>opetus ja päivittäinen ruokailu (nykytila)</a:t>
            </a:r>
          </a:p>
          <a:p>
            <a:pPr lvl="1">
              <a:spcBef>
                <a:spcPct val="20000"/>
              </a:spcBef>
              <a:defRPr/>
            </a:pPr>
            <a:r>
              <a:rPr lang="fi-FI" sz="1800" dirty="0">
                <a:solidFill>
                  <a:srgbClr val="000000"/>
                </a:solidFill>
                <a:cs typeface="Arial" pitchFamily="34" charset="0"/>
              </a:rPr>
              <a:t>opetuksessa tarvittavat oppikirjat ja muut materiaalit sekä työvälineet, -asut ja -aineet</a:t>
            </a:r>
          </a:p>
          <a:p>
            <a:pPr lvl="1">
              <a:spcBef>
                <a:spcPct val="20000"/>
              </a:spcBef>
              <a:defRPr/>
            </a:pPr>
            <a:r>
              <a:rPr lang="fi-FI" sz="1800" dirty="0">
                <a:solidFill>
                  <a:srgbClr val="000000"/>
                </a:solidFill>
                <a:cs typeface="Arial" pitchFamily="34" charset="0"/>
              </a:rPr>
              <a:t>ylioppilastutkinnon suorittamiseksi edellytettävät 5 koetta, myös hylättyjen uusiminen</a:t>
            </a:r>
          </a:p>
          <a:p>
            <a:pPr lvl="1">
              <a:spcBef>
                <a:spcPct val="20000"/>
              </a:spcBef>
              <a:defRPr/>
            </a:pPr>
            <a:r>
              <a:rPr lang="fi-FI" sz="1800" dirty="0">
                <a:solidFill>
                  <a:srgbClr val="000000"/>
                </a:solidFill>
                <a:cs typeface="Arial" pitchFamily="34" charset="0"/>
              </a:rPr>
              <a:t>vähintään 7 km koulumatkat koulumatkatukijärjestelmän puitteissa</a:t>
            </a:r>
          </a:p>
          <a:p>
            <a:pPr lvl="1">
              <a:spcBef>
                <a:spcPct val="20000"/>
              </a:spcBef>
              <a:defRPr/>
            </a:pPr>
            <a:r>
              <a:rPr lang="fi-FI" sz="1800" dirty="0">
                <a:solidFill>
                  <a:srgbClr val="000000"/>
                </a:solidFill>
                <a:cs typeface="Arial" pitchFamily="34" charset="0"/>
              </a:rPr>
              <a:t>joissakin erityistapauksissa myös majoitus- ja matkakustannukset.</a:t>
            </a:r>
            <a:endParaRPr lang="fi-FI" sz="18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D8E6877-0DD4-476C-A3BB-BC8D61B7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509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45B2BFA-7054-4AEC-88BB-FFDB7E7E3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65732"/>
            <a:ext cx="5157787" cy="1492690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000" b="0" dirty="0"/>
              <a:t>Maksuttomuus ja oikeusturva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7A0F54E-9F72-41FC-ADDC-BDF94F4CF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206357"/>
            <a:ext cx="4776400" cy="3684588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OVL 17 §3 </a:t>
            </a:r>
            <a:r>
              <a:rPr lang="fi-FI" dirty="0" err="1"/>
              <a:t>mom</a:t>
            </a:r>
            <a:r>
              <a:rPr lang="fi-FI" dirty="0"/>
              <a:t>: </a:t>
            </a:r>
          </a:p>
          <a:p>
            <a:pPr marL="0" indent="0">
              <a:buNone/>
            </a:pPr>
            <a:r>
              <a:rPr lang="fi-FI" sz="2400" dirty="0"/>
              <a:t>Koulutuksen järjestäjän tulee antaa oppimateriaalien sekä työvälineiden,     -asujen ja -aineiden maksuttomuutta sekä opintoja täydentävistä toiminnoista perittäviä maksuja koskeva hallintolain mukainen hallintopäätös (vain) silloin, jos opiskelija sitä kirjallisesti tai suullisesti pyytää.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400" dirty="0"/>
              <a:t>Muutoksenhaku hallinto-oikeuteen</a:t>
            </a:r>
          </a:p>
          <a:p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BE7B168B-474B-4658-95A2-1C399B6D6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2788" y="265733"/>
            <a:ext cx="5183188" cy="1492689"/>
          </a:xfrm>
          <a:ln>
            <a:noFill/>
          </a:ln>
        </p:spPr>
        <p:txBody>
          <a:bodyPr>
            <a:normAutofit/>
          </a:bodyPr>
          <a:lstStyle/>
          <a:p>
            <a:r>
              <a:rPr lang="fi-FI" sz="4000" b="0" dirty="0"/>
              <a:t>Opetushenkilöstön kuuleminen (18 §)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D62F86BB-A7DB-44EF-B096-18D64DAC0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2788" y="2203846"/>
            <a:ext cx="4776400" cy="3684588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400" dirty="0"/>
              <a:t>Koulutuksen järjestäjän tulee kuulla opetushenkilöstöä ennen oppimateriaalien sekä työvälineiden,      -asujen ja -aineiden hankkimista.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Opetushenkilöstön vaikutusmahdollisuuksien turvaaminen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F4A555-37B7-448F-85F4-A43B8F66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9F8E0B5-9FAD-4B01-956D-18B2943A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39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8FE425-7903-42B2-AD2F-C1C83D38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967"/>
            <a:ext cx="5025758" cy="1325563"/>
          </a:xfrm>
        </p:spPr>
        <p:txBody>
          <a:bodyPr>
            <a:normAutofit/>
          </a:bodyPr>
          <a:lstStyle/>
          <a:p>
            <a:r>
              <a:rPr lang="fi-FI" sz="4000" dirty="0"/>
              <a:t>Koulumatkatuki – mikä muuttuu?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AC9FD3-BF29-4DC2-BDA0-821526A22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05" y="1789801"/>
            <a:ext cx="5067053" cy="4296879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2400" dirty="0"/>
              <a:t>Jatkossa kaksi hieman erilaista koulumatkatukioikeutta</a:t>
            </a:r>
          </a:p>
          <a:p>
            <a:r>
              <a:rPr lang="fi-FI" sz="2400" dirty="0"/>
              <a:t>oppivelvollisuuslain mukaiseen maksuttomaan koulutukseen oikeutetut</a:t>
            </a:r>
          </a:p>
          <a:p>
            <a:r>
              <a:rPr lang="fi-FI" sz="2400" dirty="0"/>
              <a:t>muut koulumatkatukeen oikeutetut (nykytila)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Keskeiset muutokset</a:t>
            </a:r>
          </a:p>
          <a:p>
            <a:r>
              <a:rPr lang="fi-FI" sz="2400" dirty="0"/>
              <a:t>tuettavan koulumatkan raja 10 km -&gt;      7 km</a:t>
            </a:r>
          </a:p>
          <a:p>
            <a:r>
              <a:rPr lang="fi-FI" sz="2400" dirty="0"/>
              <a:t>omavastuu (43 eur/kk) poistuu</a:t>
            </a:r>
          </a:p>
          <a:p>
            <a:r>
              <a:rPr lang="fi-FI" sz="2400" dirty="0"/>
              <a:t>54 euron vähimmäiskustannuksia koskeva raja poistuu (uusia saajia erityisesti HSL-alueella).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D83DC6-9CC0-4024-BD2C-C7E92A81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241AB3F-C965-4D1F-B185-82028DBD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14</a:t>
            </a:fld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FF08B278-A6DB-41AC-9E64-F60E8350C9D3}"/>
              </a:ext>
            </a:extLst>
          </p:cNvPr>
          <p:cNvSpPr txBox="1">
            <a:spLocks/>
          </p:cNvSpPr>
          <p:nvPr/>
        </p:nvSpPr>
        <p:spPr>
          <a:xfrm>
            <a:off x="6519279" y="1789800"/>
            <a:ext cx="5067053" cy="42968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600" dirty="0"/>
              <a:t>Lähtökohtaisesti julkisen liikenteen käytön perusteella (halvin lipputuote)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dirty="0"/>
              <a:t>Oma matkustustapa, jos ei mahdollisuutta käyttää joukkoliikennettä</a:t>
            </a:r>
          </a:p>
          <a:p>
            <a:r>
              <a:rPr lang="fi-FI" sz="2600" dirty="0" err="1"/>
              <a:t>OKM:n</a:t>
            </a:r>
            <a:r>
              <a:rPr lang="fi-FI" sz="2600" dirty="0"/>
              <a:t> taksa-asetuksen mukainen euromääräinen korvaus</a:t>
            </a:r>
          </a:p>
          <a:p>
            <a:r>
              <a:rPr lang="fi-FI" sz="2600" dirty="0"/>
              <a:t>Opetus- ja kulttuuriministeriön asetus eräiden koulumatkakustannusten laskentaperusteista (465/2019)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2600" dirty="0"/>
              <a:t>Voidaan maksaa myös koulutuksen järjestäjälle, jos tämä tarjoaa koulukuljetuksen.</a:t>
            </a:r>
          </a:p>
          <a:p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3B9F693E-8167-4597-AE22-66E41C0C0D99}"/>
              </a:ext>
            </a:extLst>
          </p:cNvPr>
          <p:cNvSpPr txBox="1">
            <a:spLocks/>
          </p:cNvSpPr>
          <p:nvPr/>
        </p:nvSpPr>
        <p:spPr>
          <a:xfrm>
            <a:off x="6519279" y="215967"/>
            <a:ext cx="50257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Koulumatkatuen muodot</a:t>
            </a:r>
          </a:p>
        </p:txBody>
      </p:sp>
    </p:spTree>
    <p:extLst>
      <p:ext uri="{BB962C8B-B14F-4D97-AF65-F5344CB8AC3E}">
        <p14:creationId xmlns:p14="http://schemas.microsoft.com/office/powerpoint/2010/main" val="184455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E5DE1E-DC17-45C3-8604-8DCFFD4F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144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Erityiset majoitus- ja matkakorvaukset (19-21 §)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E8B8B3-8811-4D7A-886C-D70C39CA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323"/>
            <a:ext cx="8146517" cy="46594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dirty="0"/>
              <a:t>Jos matka oppivelvollisen kodista </a:t>
            </a:r>
            <a:r>
              <a:rPr lang="fi-FI" b="1" dirty="0"/>
              <a:t>lähimpään </a:t>
            </a:r>
            <a:r>
              <a:rPr lang="fi-FI" dirty="0"/>
              <a:t>lukioon tai monialaiseen ammatilliseen oppilaitokseen on </a:t>
            </a:r>
            <a:r>
              <a:rPr lang="fi-FI" b="1" dirty="0"/>
              <a:t>yli 100 kilometriä</a:t>
            </a:r>
            <a:endParaRPr lang="fi-FI" dirty="0"/>
          </a:p>
          <a:p>
            <a:r>
              <a:rPr lang="fi-FI" dirty="0"/>
              <a:t>opiskelija voi valita lukiokoulutuksen tai ammatillisen koulutuksen välillä</a:t>
            </a:r>
          </a:p>
          <a:p>
            <a:r>
              <a:rPr lang="fi-FI" dirty="0"/>
              <a:t>monialainen = vähintään kaksi koulutusalaa</a:t>
            </a:r>
          </a:p>
          <a:p>
            <a:r>
              <a:rPr lang="fi-FI" dirty="0"/>
              <a:t>opetuskieli suomi tai ruotsi (perusopetuslain mukainen opetuskieli)</a:t>
            </a:r>
          </a:p>
          <a:p>
            <a:r>
              <a:rPr lang="fi-FI" dirty="0"/>
              <a:t>samat periaatteet </a:t>
            </a:r>
            <a:r>
              <a:rPr lang="fi-FI" dirty="0" err="1"/>
              <a:t>TUVA-ja</a:t>
            </a:r>
            <a:r>
              <a:rPr lang="fi-FI" dirty="0"/>
              <a:t> TELMA-koulutuksessa, jos nämä lähin ”soveltuva”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Ei oikeutta, jos käyttää vapaata hakeutumisoikeutta ja hakeutuu kauemmaksi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Ei oikeutta, vaikka hakeutuisi esim. erityisen koulutustehtävän lukioon tai tietylle koulutusalalle, jota ei lähimmässä oppilaitoksessa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Koulutuksen järjestäjä päättää majoitus -ja matkakorvausten myöntämisestä hakemuksesta</a:t>
            </a:r>
          </a:p>
          <a:p>
            <a:r>
              <a:rPr lang="fi-FI" dirty="0"/>
              <a:t>muutoksenhakuoikeus hallinto-oikeuteen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CC6016-6CA0-41B2-B69D-D698EA2D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20616F4-D719-4A9A-8164-53D23EF0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15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FB94CA5-3F85-45EA-9BEC-BD0C370B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6"/>
          <a:stretch/>
        </p:blipFill>
        <p:spPr>
          <a:xfrm>
            <a:off x="8695649" y="1933410"/>
            <a:ext cx="3165804" cy="37187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9511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45CCDF-17C9-4C31-8136-211181BA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9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Matkakorvaus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91F3AF-F5FA-484B-BC00-761E6D67C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814"/>
            <a:ext cx="5908766" cy="46943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1800" dirty="0"/>
              <a:t>Oikeus niillä, joilla oikeus majoituskorvaukseen</a:t>
            </a:r>
          </a:p>
          <a:p>
            <a:r>
              <a:rPr lang="fi-FI" sz="1800" dirty="0"/>
              <a:t>sekä niillä, joilla olisi oikeus majoituskorvaukseen muutoin, mutta asuvat maksuttomassa asuntolassa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Korvataan oppivelvollisen kodin ja opiskeluaikaisen asunnon välisistä matkoista aiheutuvat kustannukset viikonloppujen ja lomien yhteydessä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Maksetaan halvimman käytettävissä olevan matkustustavan mukaan (lähtökohtaisesti joukkoliikenne)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Jos matkoihin ei ole mahdollisuutta käyttää joukkoliikennettä, koulumatkatukilain mukaiset oman matkustustavan matkakustannukset (</a:t>
            </a:r>
            <a:r>
              <a:rPr lang="fi-FI" sz="1800" dirty="0" err="1"/>
              <a:t>OKM:n</a:t>
            </a:r>
            <a:r>
              <a:rPr lang="fi-FI" sz="1800" dirty="0"/>
              <a:t> taksa-asetuksen mukaisesti)</a:t>
            </a:r>
          </a:p>
          <a:p>
            <a:pPr marL="0" indent="0">
              <a:buNone/>
            </a:pPr>
            <a:endParaRPr lang="fi-FI" sz="15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F49AB81-47B0-4C05-A71E-0CDFAB468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6" t="1" r="31850" b="-2"/>
          <a:stretch/>
        </p:blipFill>
        <p:spPr>
          <a:xfrm>
            <a:off x="7302137" y="1654129"/>
            <a:ext cx="4180114" cy="435133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D5C717-C28A-4988-B935-2B6079D8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C404A6-EB72-4481-991D-685A44F0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EAE3A9-20C2-4D14-9053-A1F0E96830CA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48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4D7F7-AB39-4429-A90E-14B6186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Rehtorin ja opettajan tiedonsaantioikeus (23 §)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68E2F07-C7AD-4DB3-B5C0-614C5AD20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071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dirty="0"/>
              <a:t>Oppivelvollisen siirtymisen yhteydessä annettavien välttämättömien tietojen lisäksi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Rehtorilla ja oppivelvollisen opetukseen osallistuvalla opettajalla on oikeus salassapitosäännösten estämättä saada oppivelvollisen koulutuksen järjestämisen kannalta välttämättömät tiedot </a:t>
            </a:r>
            <a:r>
              <a:rPr lang="fi-FI" sz="2200" b="1" dirty="0"/>
              <a:t>opiskelijahuoltotyöhön </a:t>
            </a:r>
            <a:r>
              <a:rPr lang="fi-FI" sz="2200" dirty="0"/>
              <a:t>osallistuvilta</a:t>
            </a:r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C472A5D-69CB-4437-918D-F3C0EF91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3AD5C9D-002C-4E4E-9EAA-442C49DC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EAE3A9-20C2-4D14-9053-A1F0E96830CA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EF53A0C5-3911-40B9-B456-B39159340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34" y="2411896"/>
            <a:ext cx="4848225" cy="32289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7365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F77317-53A6-41F3-BA53-C43FB9FF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84" y="371053"/>
            <a:ext cx="8208000" cy="1143000"/>
          </a:xfrm>
        </p:spPr>
        <p:txBody>
          <a:bodyPr>
            <a:noAutofit/>
          </a:bodyPr>
          <a:lstStyle/>
          <a:p>
            <a:r>
              <a:rPr lang="fi-FI" dirty="0"/>
              <a:t>Uusi nivelvaiheen koulutuskokonaisuus v. 2022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7F3251-D1FB-4E21-B3EA-C56CBE86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F3680-D19E-46CB-9A6D-5D83DBBA89EC}" type="slidenum"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fi-FI" dirty="0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5E374B8E-6D2D-4C33-8138-8B602DA49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484" y="1766031"/>
            <a:ext cx="6203032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fi-FI" sz="1800" dirty="0"/>
              <a:t>Tutkintokoulutukseen valmentavaan koulutukseen (TUVA) yhdistetään nykyiset perusopetuksen ja toisen asteen koulutuksen väliin sijoittuvat nivelvaiheen koulutukset: </a:t>
            </a:r>
          </a:p>
          <a:p>
            <a:pPr lvl="1"/>
            <a:r>
              <a:rPr lang="fi-FI" sz="1600" dirty="0"/>
              <a:t>perusopetuksen lisäopetus, </a:t>
            </a:r>
          </a:p>
          <a:p>
            <a:pPr lvl="1"/>
            <a:r>
              <a:rPr lang="fi-FI" sz="1600" dirty="0"/>
              <a:t>lukiokoulutukseen valmistava koulutus ja </a:t>
            </a:r>
          </a:p>
          <a:p>
            <a:pPr lvl="1"/>
            <a:r>
              <a:rPr lang="fi-FI" sz="1600" dirty="0"/>
              <a:t>ammatilliseen koulutukseen valmentava koulutus.</a:t>
            </a:r>
          </a:p>
          <a:p>
            <a:pPr lvl="0"/>
            <a:r>
              <a:rPr lang="fi-FI" sz="1800" dirty="0"/>
              <a:t>Uuden koulutuskokonaisuuden tavoitteena </a:t>
            </a:r>
          </a:p>
          <a:p>
            <a:pPr lvl="1"/>
            <a:r>
              <a:rPr lang="fi-FI" sz="1600" dirty="0"/>
              <a:t>antaa valmiuksia tutkintotavoitteiseen koulutukseen hakeutumiseen ja tutkinnon suorittamiseen</a:t>
            </a:r>
          </a:p>
          <a:p>
            <a:pPr lvl="1"/>
            <a:r>
              <a:rPr lang="fi-FI" sz="1600" dirty="0"/>
              <a:t>selkeyttää opiskelijan jatko-opinto- ja urasuunnitelmia.</a:t>
            </a:r>
          </a:p>
          <a:p>
            <a:pPr lvl="0"/>
            <a:r>
              <a:rPr lang="fi-FI" sz="1800" dirty="0"/>
              <a:t>Uusi valmentavan koulutuksen koulutuskokonaisuus olisi tarkoitettu sekä oppivelvollisille että muille jatko-opintovalmiuksia tarvitseville henkilöille.</a:t>
            </a:r>
          </a:p>
          <a:p>
            <a:pPr lvl="1"/>
            <a:r>
              <a:rPr lang="fi-FI" sz="1600" dirty="0"/>
              <a:t>vaikeimmin vammaisille opiskelijoille tarkoitettu työhön ja itsenäiseen elämään valmentava koulutus (TELMA) säilyisi nykyisellään.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2D309DA-AE79-494A-9332-FE5A8A81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2"/>
          <a:stretch/>
        </p:blipFill>
        <p:spPr>
          <a:xfrm>
            <a:off x="7529044" y="1450501"/>
            <a:ext cx="4210672" cy="477664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A9D938-B8EE-4F15-B13C-4CFFBF41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40536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03C63033-AF86-4EF3-9A86-6A01EFAC4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30"/>
          <a:stretch/>
        </p:blipFill>
        <p:spPr>
          <a:xfrm>
            <a:off x="554539" y="1588642"/>
            <a:ext cx="9488131" cy="4715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BF3C2B3-051D-4E06-8C6E-12378F64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Ammatillisen koulutuksen järjestäjien näkemyksiä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613AF-56C5-4AE2-8696-ECD82D70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5" y="1683458"/>
            <a:ext cx="6957739" cy="4525963"/>
          </a:xfrm>
        </p:spPr>
        <p:txBody>
          <a:bodyPr>
            <a:normAutofit fontScale="70000" lnSpcReduction="20000"/>
          </a:bodyPr>
          <a:lstStyle/>
          <a:p>
            <a:r>
              <a:rPr lang="fi-FI" dirty="0" err="1"/>
              <a:t>OKM:n</a:t>
            </a:r>
            <a:r>
              <a:rPr lang="fi-FI" dirty="0"/>
              <a:t> kyselyn mukaan opintojen keskeyttämisen syy on</a:t>
            </a:r>
          </a:p>
          <a:p>
            <a:pPr lvl="1"/>
            <a:r>
              <a:rPr lang="fi-FI" sz="2600" dirty="0"/>
              <a:t>useimmiten henkilökohtainen</a:t>
            </a:r>
          </a:p>
          <a:p>
            <a:pPr lvl="1"/>
            <a:r>
              <a:rPr lang="fi-FI" sz="2600" dirty="0"/>
              <a:t>väärä alavalinta tai motivaation puute</a:t>
            </a:r>
          </a:p>
          <a:p>
            <a:pPr lvl="1"/>
            <a:r>
              <a:rPr lang="fi-FI" sz="2600" dirty="0"/>
              <a:t>alan tai oppilaitoksen vaihto.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i-FI" sz="2600" b="1" dirty="0"/>
              <a:t>Syyt eivät ole taloudelliset.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Oppivelvollisuuden tehokkaan toteutumisen näkökulmasta tärkeintä, että jokainen nuori saa perusopetuksessa riittävät valmiudet toisen asteen opintoihin.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fi-FI" sz="2600" b="1" dirty="0"/>
              <a:t>Ammatillinen koulutus ei voi paikata perusopetuksen puutteita.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Oppivelvollisuuden laajentamisen tavoitteiden toteutuminen edellyttää perusopetuksen joustavuuden, yksilöllisten opintopolkujen ja arvioinnin kehittämistä. </a:t>
            </a:r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20931E-3E0F-4ADD-8CEC-1E94E78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3AD98F-4797-472D-950E-A44EAEBC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817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2E75C27-2CAC-461C-8136-631F32EF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99"/>
          <a:stretch/>
        </p:blipFill>
        <p:spPr>
          <a:xfrm>
            <a:off x="7400456" y="1407030"/>
            <a:ext cx="4355976" cy="489145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22733C4-D2F3-4F46-A1AD-70D90552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14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Miksi oppivelvollisuuden laajentaminen?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CD9CC2-3343-4525-A74E-153F0808E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4" y="1501277"/>
            <a:ext cx="7524206" cy="49967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i-FI" sz="1900" dirty="0"/>
              <a:t>Noin 16 % ikäluokasta jää tällä hetkellä ilman toisen asteen tutkintoa.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19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1900" dirty="0"/>
              <a:t>Vailla perusasteen jälkeistä tutkintoa olevien 20-29-vuotiaiden nuorten osuus on pysynyt samalla tasolla koko 2000-luvun ajan.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19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1900" dirty="0"/>
              <a:t>Pelkän peruskoulun oppimäärän suorittaneiden työllisyysaste on noin 45 % (toisen asteen tutkinnon suorittaneilla noin 71 %).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1900" dirty="0"/>
          </a:p>
          <a:p>
            <a:pPr marL="0" indent="0">
              <a:buNone/>
            </a:pPr>
            <a:r>
              <a:rPr lang="fi-FI" sz="1900" dirty="0"/>
              <a:t>Vuonna 2013 käynnistynyt nuorisotakuu =&gt; jokaiselle nuorelle työ-, työkokeilu-, opiskelu-, työpaja- tai kuntoutuspaikka.</a:t>
            </a:r>
          </a:p>
          <a:p>
            <a:pPr marL="0" indent="0">
              <a:buNone/>
            </a:pPr>
            <a:endParaRPr lang="fi-FI" sz="1900" dirty="0"/>
          </a:p>
          <a:p>
            <a:pPr marL="0" indent="0">
              <a:buNone/>
            </a:pPr>
            <a:r>
              <a:rPr lang="fi-FI" sz="1900" b="1" dirty="0">
                <a:solidFill>
                  <a:schemeClr val="accent5">
                    <a:lumMod val="50000"/>
                  </a:schemeClr>
                </a:solidFill>
              </a:rPr>
              <a:t>Jokaiselle nuorelle taataan toisen asteen tutkinto.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11F8972-6F46-4739-B2BE-7E74F56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2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530FD50C-3403-4608-8D6C-3640D00C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23851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43B779B-0DA5-4A40-8704-D3E38AE13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6" r="15843"/>
          <a:stretch/>
        </p:blipFill>
        <p:spPr>
          <a:xfrm>
            <a:off x="2833656" y="1478199"/>
            <a:ext cx="9144000" cy="51140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BF3C2B3-051D-4E06-8C6E-12378F64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732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Ammatillisen koulutuksen järjestäjien näkemyksiä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613AF-56C5-4AE2-8696-ECD82D70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28" y="1772251"/>
            <a:ext cx="755921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b="1" dirty="0"/>
              <a:t>Kustannusten korvaaminen</a:t>
            </a:r>
          </a:p>
          <a:p>
            <a:r>
              <a:rPr lang="fi-FI" sz="2000" dirty="0"/>
              <a:t>Kustannuksiltaan aliresursoitu uudistus muodostaa merkittävän riskin koulutuksen laadun ja osaavan työvoiman saatavuuden näkökulmasta.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000" dirty="0"/>
              <a:t>Uudistusta ei pidä toteuttaa ilman riittävää rahoitusta.</a:t>
            </a:r>
          </a:p>
          <a:p>
            <a:pPr marL="457200" lvl="1" indent="0">
              <a:buNone/>
            </a:pPr>
            <a:endParaRPr lang="fi-FI" sz="2000" dirty="0"/>
          </a:p>
          <a:p>
            <a:r>
              <a:rPr lang="fi-FI" sz="2000" dirty="0"/>
              <a:t>Ilman rahoituksen nostamista oppivelvollisuuden laajentaminen on ensi vuonna todellisuudessa rahoitusleikkaus.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Uudistuksen kustannukset tulee korvata täysimääräisesti koulutuksen järjestäjille hallitusohjelman lupauksen mukaisesti.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000" dirty="0"/>
              <a:t>Edellyttää huolellista seurantaa oppivelvollisuuden laajentumisen aiheuttamista kustannuksista.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20931E-3E0F-4ADD-8CEC-1E94E78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3AD98F-4797-472D-950E-A44EAEBC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F3680-D19E-46CB-9A6D-5D83DBBA89EC}" type="slidenum"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fi-FI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7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F3C2B3-051D-4E06-8C6E-12378F64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Ammatillisen koulutuksen järjestäjien näkemyksiä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613AF-56C5-4AE2-8696-ECD82D70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57" y="1883742"/>
            <a:ext cx="6832885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/>
              <a:t>Maksuttomuuden toteuttaminen</a:t>
            </a:r>
          </a:p>
          <a:p>
            <a:r>
              <a:rPr lang="fi-FI" dirty="0"/>
              <a:t>Rahoitusta tulee suunnata toimiin, joilla vaikuttavuutta koulutuksen keskeyttämisen ehkäisyssä ja tutkinnon suorittamisessa.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Nyt oppivelvollisuuden rahoituksesta n. 80 % koulumatkoihin sekä oppimateriaaleihin ja –välineisiin.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600" dirty="0"/>
              <a:t>Oikeus maksuttomiin koulumatkoihin tulisi rajata vain oppivelvollisiin.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600" dirty="0"/>
              <a:t>Majoitus- ja matkakorvaus Kelan tehtäväksi.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Lisäresursseja tulee kohdentaa ohjaukseen ja tukeen.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Koulutuksen järjestäjien tulee voida itse päättää resurssien kohdentamisesta.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20931E-3E0F-4ADD-8CEC-1E94E78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3AD98F-4797-472D-950E-A44EAEBC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F3680-D19E-46CB-9A6D-5D83DBBA89EC}" type="slidenum"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fi-FI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C8070EB-DFC5-4450-835B-3635D78FF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116"/>
          <a:stretch/>
        </p:blipFill>
        <p:spPr>
          <a:xfrm>
            <a:off x="7663261" y="1233782"/>
            <a:ext cx="4169087" cy="525909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5110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7989385-98D7-4E9F-8609-9AADA4581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" r="27993"/>
          <a:stretch/>
        </p:blipFill>
        <p:spPr>
          <a:xfrm>
            <a:off x="586003" y="1515988"/>
            <a:ext cx="9144000" cy="48129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BF3C2B3-051D-4E06-8C6E-12378F64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Ammatillisen koulutuksen järjestäjien näkemyksiä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613AF-56C5-4AE2-8696-ECD82D70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263" y="1569287"/>
            <a:ext cx="674590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2600" b="1" dirty="0"/>
              <a:t>Ammatillisen koulutuksen lain muutos</a:t>
            </a:r>
          </a:p>
          <a:p>
            <a:r>
              <a:rPr lang="fi-FI" sz="2600" dirty="0"/>
              <a:t>Oppivelvollisuuslainsäädännön yhteydessä ammatillisen koulutuksen lakiin esitetään </a:t>
            </a:r>
            <a:r>
              <a:rPr lang="fi-FI" sz="2600" dirty="0">
                <a:solidFill>
                  <a:srgbClr val="0070C0"/>
                </a:solidFill>
              </a:rPr>
              <a:t>valtuutussäännöstä</a:t>
            </a:r>
            <a:r>
              <a:rPr lang="fi-FI" sz="2600" dirty="0"/>
              <a:t>, jonka mukaan valtioneuvoston asetuksella voitaisiin säätää</a:t>
            </a:r>
            <a:r>
              <a:rPr lang="fi-FI" sz="2600" dirty="0">
                <a:solidFill>
                  <a:schemeClr val="accent2"/>
                </a:solidFill>
              </a:rPr>
              <a:t> </a:t>
            </a:r>
            <a:r>
              <a:rPr lang="fi-FI" sz="2600" dirty="0">
                <a:solidFill>
                  <a:srgbClr val="0070C0"/>
                </a:solidFill>
              </a:rPr>
              <a:t>opetuksen ja ohjauksen keskimääräisestä tuntimäärästä.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2600" dirty="0"/>
              <a:t>Ristiriidassa nykylainsäädännön tavoitteiden kanssa ja vaarantaa osaamisperusteisuuden.</a:t>
            </a:r>
          </a:p>
          <a:p>
            <a:pPr marL="0" indent="0">
              <a:buNone/>
            </a:pPr>
            <a:endParaRPr lang="fi-FI" sz="2600" dirty="0"/>
          </a:p>
          <a:p>
            <a:r>
              <a:rPr lang="fi-FI" sz="2600" dirty="0"/>
              <a:t>Osaamisperusteisuuden lähtökohtana on ajasta, paikasta ja osaamisen hankkimistavasta riippumaton oppiminen.</a:t>
            </a:r>
          </a:p>
          <a:p>
            <a:pPr marL="0" indent="0">
              <a:buNone/>
            </a:pPr>
            <a:endParaRPr lang="fi-FI" sz="2600" dirty="0"/>
          </a:p>
          <a:p>
            <a:r>
              <a:rPr lang="fi-FI" sz="2600" dirty="0"/>
              <a:t>Oikeudesta opetukseen ja ohjaukseen säädetään jo nykyisessä laissa (61§).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20931E-3E0F-4ADD-8CEC-1E94E78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03AD98F-4797-472D-950E-A44EAEBC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F3680-D19E-46CB-9A6D-5D83DBBA89EC}" type="slidenum">
              <a:rPr lang="fi-FI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fi-FI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60C3167-C2AA-4D6F-ACEE-10678F7F4957}"/>
              </a:ext>
            </a:extLst>
          </p:cNvPr>
          <p:cNvSpPr txBox="1"/>
          <p:nvPr/>
        </p:nvSpPr>
        <p:spPr>
          <a:xfrm>
            <a:off x="1138569" y="169068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i-FI" sz="1600" b="1" dirty="0">
                <a:solidFill>
                  <a:srgbClr val="D02987"/>
                </a:solidFill>
                <a:latin typeface="Arial" pitchFamily="34" charset="0"/>
                <a:cs typeface="Arial" pitchFamily="34" charset="0"/>
              </a:rPr>
              <a:t>OPPIVELVOLLISUUSLAKI VOIMAAN AIKAISINTAAN   1.8.2022</a:t>
            </a:r>
          </a:p>
        </p:txBody>
      </p:sp>
    </p:spTree>
    <p:extLst>
      <p:ext uri="{BB962C8B-B14F-4D97-AF65-F5344CB8AC3E}">
        <p14:creationId xmlns:p14="http://schemas.microsoft.com/office/powerpoint/2010/main" val="17125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6FA232-8D2D-4FD6-8DC3-74EC4CF04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8409"/>
            <a:ext cx="9144000" cy="2387600"/>
          </a:xfrm>
        </p:spPr>
        <p:txBody>
          <a:bodyPr anchor="ctr">
            <a:normAutofit/>
          </a:bodyPr>
          <a:lstStyle/>
          <a:p>
            <a:r>
              <a:rPr lang="fi-FI" sz="5100" dirty="0"/>
              <a:t>Oppivelvollisuuden seuranta- ja valvontapalvelu - Valpas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948AA6-6811-45DB-BDD6-0D53233A9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8083"/>
            <a:ext cx="9144000" cy="2550567"/>
          </a:xfrm>
        </p:spPr>
        <p:txBody>
          <a:bodyPr>
            <a:noAutofit/>
          </a:bodyPr>
          <a:lstStyle/>
          <a:p>
            <a:r>
              <a:rPr lang="fi-FI" sz="1800" dirty="0"/>
              <a:t>Palvelun kautta pystyy katsomaan oppivelvollisen hakeutumisen ja opiskeluoikeuden tilanteen, tekemään ilmoituksen seuraavalle toimijalle vastuuketjussa, maksuttomuuteen vaikuttavat tiedot sekä oppivelvollisuuden keskeytymiset.</a:t>
            </a:r>
          </a:p>
          <a:p>
            <a:r>
              <a:rPr lang="fi-FI" sz="1800" dirty="0"/>
              <a:t>Käyttäjäryhminä ovat perusopetuksen järjestäjät (ml. opot valvontatehtävien osalta), asuinkunnat, toisen asteen koulutuksen järjestäjät, nivelvaiheen koulutuksen järjestäjät, kansanopistot, oppivelvollinen ja tämän huoltaja. </a:t>
            </a:r>
          </a:p>
          <a:p>
            <a:r>
              <a:rPr lang="fi-FI" sz="1800" dirty="0"/>
              <a:t>Palvelu koostaa tietoa muista palveluista, kuten opiskelijavalintarekisteristä, KOSKI-tietovarannosta, oppijanumerorekisteristä ja oppivelvollisuusrekisteristä.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85E59A-D2A2-4FA4-80DE-BE4BFCB1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0C462E3-5406-4EB6-8B96-04E0AEAC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8F3680-D19E-46CB-9A6D-5D83DBBA89EC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692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8ABA0-0E82-4D33-BEB9-18E889A4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Toiminnallisuudet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8F23BF-8605-4E6D-909F-22EF8E07E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/>
              <a:t>Valpas-palvelu integroidaan opintopolku.fi-palvelukokonaisuuteen, pääasiassa virkailijapuolelle. 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>
                <a:solidFill>
                  <a:srgbClr val="0070C0"/>
                </a:solidFill>
              </a:rPr>
              <a:t>Perusopetuksen järjestäjä </a:t>
            </a:r>
          </a:p>
          <a:p>
            <a:pPr lvl="1"/>
            <a:r>
              <a:rPr lang="fi-FI" sz="1800" dirty="0"/>
              <a:t>Pystyy seuraamaan perusopetuksen päättävän oppijan hakeutumista. </a:t>
            </a:r>
          </a:p>
          <a:p>
            <a:pPr lvl="1"/>
            <a:r>
              <a:rPr lang="fi-FI" sz="1800" dirty="0"/>
              <a:t>Ns. Opo-raportille myös aloittaneet/perusopetuksen järjestäjän kokonaisnäkymä (esimerkiksi KOSKI-tietovarannon opiskeluoikeustietoihin) - KOSKI-palvelusta tietojen hakeminen opo-raportille/näkymään.</a:t>
            </a:r>
          </a:p>
          <a:p>
            <a:pPr lvl="1"/>
            <a:r>
              <a:rPr lang="fi-FI" sz="1800" dirty="0"/>
              <a:t>Järjestäjällä mahdollisuus toimittaa asuinkunnalle tiedot opintoja ei-jatkavista.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5C4E2EFF-5482-4CB3-9A3F-914619CC3D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527" y="2249956"/>
            <a:ext cx="5254014" cy="35026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242885-C90A-40D1-A8A5-2501ABED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E53334-CFAE-4F29-A775-A0C163A7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8F3680-D19E-46CB-9A6D-5D83DBBA89EC}" type="slidenum">
              <a:rPr lang="fi-FI" smtClean="0"/>
              <a:pPr>
                <a:spcAft>
                  <a:spcPts val="600"/>
                </a:spcAft>
              </a:pPr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56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088FE9-7E10-44A9-A3D2-990D3D989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72526"/>
            <a:ext cx="5181600" cy="5504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>
                <a:solidFill>
                  <a:srgbClr val="0070C0"/>
                </a:solidFill>
              </a:rPr>
              <a:t>Asuinkunta </a:t>
            </a:r>
          </a:p>
          <a:p>
            <a:pPr lvl="1"/>
            <a:r>
              <a:rPr lang="fi-FI" sz="1800" dirty="0"/>
              <a:t>Voi hakea kaikki sellaiset oppivelvolliset, jotka on ilmoitettu kunnan vastuulle. </a:t>
            </a:r>
          </a:p>
          <a:p>
            <a:pPr lvl="1"/>
            <a:r>
              <a:rPr lang="fi-FI" sz="1800" dirty="0"/>
              <a:t>Kirjaa oppivelvollisuuden keskeytyksen oppivelvollisuusrekisteriin - pystyy merkitsemään tietoja myös (esim. keskeyttäminen) sellaisista oppivelvollisista, joilla ei opiskeluoikeutta Koskessa taikka hakemuksia opintopolussa. </a:t>
            </a:r>
          </a:p>
          <a:p>
            <a:pPr lvl="1"/>
            <a:r>
              <a:rPr lang="fi-FI" sz="1800" dirty="0"/>
              <a:t>Mahdollisuus tarkistaa henkilötunnuksella tai oppijanumerolla kunnassa asuvien oppivelvollisuusikäisten osalta, suorittavatko he oppivelvollisuuden piiriin kuuluvaa koulutusta (yksittäinen haku ja listahaku). </a:t>
            </a:r>
          </a:p>
          <a:p>
            <a:pPr lvl="1"/>
            <a:r>
              <a:rPr lang="fi-FI" sz="1800" dirty="0"/>
              <a:t>Tarvitaan tieto, kuka asuinkunnassa seuraa oppivelvollisia (jotta saadaan esim. hänen sähköpostiinsa ilmoituksia).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E45770BA-68C9-41DA-B9FE-C60DF8E04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8384" y="1805494"/>
            <a:ext cx="4848225" cy="3238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AAB1A7-C5E5-4FA3-81D9-C517BB07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271AD3-ED1A-432C-B10C-9B6FB172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8F3680-D19E-46CB-9A6D-5D83DBBA89EC}" type="slidenum">
              <a:rPr lang="fi-FI" smtClean="0"/>
              <a:pPr>
                <a:spcAft>
                  <a:spcPts val="600"/>
                </a:spcAft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967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B393C2-EC37-4F00-AEA8-0FB81AFB5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79269"/>
            <a:ext cx="5181600" cy="549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>
                <a:solidFill>
                  <a:srgbClr val="0070C0"/>
                </a:solidFill>
              </a:rPr>
              <a:t>Nivelvaiheen oppilaitos </a:t>
            </a:r>
          </a:p>
          <a:p>
            <a:pPr lvl="1"/>
            <a:r>
              <a:rPr lang="fi-FI" sz="1800" dirty="0"/>
              <a:t>Vastaavat toiminnot kuin perusopetuksen järjestäjän kohdalla. 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0070C0"/>
                </a:solidFill>
              </a:rPr>
              <a:t>Kansanopisto </a:t>
            </a:r>
          </a:p>
          <a:p>
            <a:pPr lvl="1"/>
            <a:r>
              <a:rPr lang="fi-FI" sz="1800" dirty="0"/>
              <a:t>Vastaavat toiminnot kuin perusopetuksen järjestäjän kohdalla. </a:t>
            </a:r>
          </a:p>
          <a:p>
            <a:pPr marL="0" indent="0">
              <a:buNone/>
            </a:pPr>
            <a:r>
              <a:rPr lang="fi-FI" sz="1800" dirty="0">
                <a:solidFill>
                  <a:srgbClr val="0070C0"/>
                </a:solidFill>
              </a:rPr>
              <a:t>Toisen asteen oppilaitos </a:t>
            </a:r>
          </a:p>
          <a:p>
            <a:pPr lvl="1"/>
            <a:r>
              <a:rPr lang="fi-FI" sz="1800" dirty="0"/>
              <a:t>Ilmoittamistoiminto keskeyttäneen kohdalle -&gt; tieto asuinkunnalle. </a:t>
            </a:r>
          </a:p>
          <a:p>
            <a:pPr lvl="1"/>
            <a:r>
              <a:rPr lang="fi-FI" sz="1800" dirty="0"/>
              <a:t>Pystyy tallentamaan tiedon, jos maksutonta opiskeluaikaa on pidennetty hyväksytystä syystä. </a:t>
            </a:r>
          </a:p>
          <a:p>
            <a:pPr lvl="1"/>
            <a:r>
              <a:rPr lang="fi-FI" sz="1800" dirty="0"/>
              <a:t>Näkee tarvittavat taustatiedot maksuttomuuden määrittämistä varten. </a:t>
            </a:r>
          </a:p>
          <a:p>
            <a:pPr lvl="1"/>
            <a:r>
              <a:rPr lang="fi-FI" sz="1800" dirty="0"/>
              <a:t>Toisen asteen koulutuksen järjestäjän mahdollisuus nähdä muut päällekkäiset/seuraavat opiskeluoikeudet.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DA0136F4-CD08-41ED-915F-CF42E52F1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8226" y="1808866"/>
            <a:ext cx="4857750" cy="3238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A35A83-34C1-4458-A365-2AB06418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4AA2C9-2DC9-4AD7-A724-567C40D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8F3680-D19E-46CB-9A6D-5D83DBBA89EC}" type="slidenum">
              <a:rPr lang="fi-FI" smtClean="0"/>
              <a:pPr>
                <a:spcAft>
                  <a:spcPts val="600"/>
                </a:spcAft>
              </a:pPr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49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7BDB25-0E51-40DA-BFB7-7E55AD6A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Eteneminen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180A3B-AF73-4639-9E62-0FF119F08D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Toiminnallisuuksia tullaan vaiheistamaan, osa toiminnallisuuksista tehdään jatkokehityksenä. Myös laissa itsessään on vaiheistuksia. </a:t>
            </a:r>
          </a:p>
          <a:p>
            <a:r>
              <a:rPr lang="fi-FI" sz="2000" dirty="0"/>
              <a:t>Ensimmäisessä vaiheessa tehdään tietomallimuutokset, peruskoulun järjestäjän (ml. opon valvontanäkymät) sekä asuinkunnan tarvitsemat osat, kevät-kesä 2021.</a:t>
            </a:r>
          </a:p>
          <a:p>
            <a:r>
              <a:rPr lang="fi-FI" sz="2000" dirty="0"/>
              <a:t>Toisessa vaiheessa tehdään nivelvaiheen ja toisen asteen koulutusten järjestäjien tarvitsemat osat sekä oppivelvollisen ja tämän huoltajan näkymät, kesä-syksy 2021.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2E1A59C-7562-4F58-9C08-2CA622BFDA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8887" y="2382044"/>
            <a:ext cx="4848225" cy="3238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2AC5CA9-1F1A-4E0F-8F76-541FB68C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B05A70-222A-4082-B130-D89BF41A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ruutu 9">
            <a:extLst>
              <a:ext uri="{FF2B5EF4-FFF2-40B4-BE49-F238E27FC236}">
                <a16:creationId xmlns:a16="http://schemas.microsoft.com/office/drawing/2014/main" id="{F340685F-E47F-4005-9156-4F971116D8F0}"/>
              </a:ext>
            </a:extLst>
          </p:cNvPr>
          <p:cNvSpPr txBox="1"/>
          <p:nvPr/>
        </p:nvSpPr>
        <p:spPr>
          <a:xfrm>
            <a:off x="1097111" y="598479"/>
            <a:ext cx="5278385" cy="46474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Aiko Academy Oy tarjoaa Saskyn jäsenkuntien opetushenkilöstölle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oppivelvollisuuden laajentumiseen liittyvää koulutusta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turvallisuuskulttuuri oppilaitosyhteisössä -koulutusta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Teitä palvelee</a:t>
            </a:r>
          </a:p>
          <a:p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Urmas Tiits, tj. KTM</a:t>
            </a:r>
          </a:p>
          <a:p>
            <a:r>
              <a:rPr lang="fi-FI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050 302 0795 / urmas.tiits@sasky.fi </a:t>
            </a:r>
          </a:p>
          <a:p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i-FI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i-FI" dirty="0"/>
          </a:p>
        </p:txBody>
      </p:sp>
      <p:grpSp>
        <p:nvGrpSpPr>
          <p:cNvPr id="66562" name="Ryhmä 7"/>
          <p:cNvGrpSpPr>
            <a:grpSpLocks/>
          </p:cNvGrpSpPr>
          <p:nvPr/>
        </p:nvGrpSpPr>
        <p:grpSpPr bwMode="auto">
          <a:xfrm>
            <a:off x="2700710" y="505919"/>
            <a:ext cx="7076206" cy="6237311"/>
            <a:chOff x="2067794" y="620689"/>
            <a:chExt cx="7076206" cy="6237311"/>
          </a:xfrm>
        </p:grpSpPr>
        <p:pic>
          <p:nvPicPr>
            <p:cNvPr id="66567" name="Kuva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" b="1141"/>
            <a:stretch>
              <a:fillRect/>
            </a:stretch>
          </p:blipFill>
          <p:spPr bwMode="auto">
            <a:xfrm>
              <a:off x="5687616" y="620689"/>
              <a:ext cx="3456384" cy="623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8" name="Kuva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794" y="4490885"/>
              <a:ext cx="2016224" cy="67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3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76" y="791396"/>
            <a:ext cx="34782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7619851" y="1750286"/>
            <a:ext cx="3475038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Aiko Academy Oy on suomalainen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yhtiö, jonka toimialana on järjestää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aikuiskoulutusta ja asiantuntija-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palveluita yrityksille.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6587542" y="3645025"/>
            <a:ext cx="4080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7616676" y="3212975"/>
            <a:ext cx="3588262" cy="20313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Aiko Academy Oy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SASKY koulutuskuntayhtymän,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Pihlajalinna Terveys Oy:n,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Lassila &amp; Tikanoja Oyj:n 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Eezy Henkilöstöpalvelut/Smile Office Oy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:n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omistama osakeyhtiö.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30" y="5947712"/>
            <a:ext cx="1444877" cy="69500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390" y="5792673"/>
            <a:ext cx="1591194" cy="87180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630" y="5902411"/>
            <a:ext cx="1231499" cy="65232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8373E54-C8DD-4C54-8A0D-C901FB7466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23" t="9620" b="8101"/>
          <a:stretch/>
        </p:blipFill>
        <p:spPr>
          <a:xfrm>
            <a:off x="9120336" y="5703110"/>
            <a:ext cx="1064480" cy="1008595"/>
          </a:xfrm>
          <a:prstGeom prst="rect">
            <a:avLst/>
          </a:prstGeom>
        </p:spPr>
      </p:pic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A11E74AE-AE01-4A1A-AD86-9B2DA81E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0C2C-0D01-4524-BC2E-68A7158F4ECD}" type="slidenum">
              <a:rPr kumimoji="0" lang="fi-FI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altLang="fi-FI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17EA6AF-CF06-4F54-8E11-5BCE9FE2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CAADD-4415-4A0B-B7E8-5522F34CB96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18.2.2021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1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3BA829E-E93B-4457-9488-4B97602B9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424" y="136524"/>
            <a:ext cx="5775152" cy="6584952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790B55-EF18-4706-9E13-2CD0EB58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FA121D-C930-455F-9F53-248EE7C9BEC1}" type="datetime1">
              <a:rPr lang="fi-FI" smtClean="0"/>
              <a:t>18.2.2021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253835F-1B83-4CC0-896B-6F9C7389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60C2C-0D01-4524-BC2E-68A7158F4ECD}" type="slidenum">
              <a:rPr lang="fi-FI" altLang="fi-FI" smtClean="0"/>
              <a:pPr>
                <a:defRPr/>
              </a:pPr>
              <a:t>29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27502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33F056D-D61E-4031-903D-47C48ED2B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7" y="606910"/>
            <a:ext cx="10728960" cy="6096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0F64D14-BD92-45C9-AB47-38D1DF5A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90"/>
            <a:ext cx="10515600" cy="1325563"/>
          </a:xfrm>
        </p:spPr>
        <p:txBody>
          <a:bodyPr/>
          <a:lstStyle/>
          <a:p>
            <a:r>
              <a:rPr lang="fi-FI" dirty="0"/>
              <a:t>Aikataulu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DB4F83-2EE7-49F6-8B89-61C54F707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686" y="1848077"/>
            <a:ext cx="6982097" cy="3932237"/>
          </a:xfrm>
        </p:spPr>
        <p:txBody>
          <a:bodyPr>
            <a:noAutofit/>
          </a:bodyPr>
          <a:lstStyle/>
          <a:p>
            <a:r>
              <a:rPr lang="fi-FI" sz="2000" dirty="0"/>
              <a:t>Hallituksen esitys oppivelvollisuuslaiksi ja eräiksi siihen liittyviksi laeiksi annettu eduskunnalle 15.10.2020 (HE 173/2020 vp).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Oppivelvollisuuslaki voimaan 1.8.2021.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Koskee ensimmäisen kerran perusopetuksen keväällä 2021 päättäviä nuoria (pääsääntöisesti vuonna 2005 syntyneet).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Tulee voimaan ikäluokka kerrallaan, täysi volyymi v. 2024.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C35D3E1-D792-49F9-B297-FCF243D1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3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FF4BE686-AA5C-4FD5-B457-8321E6FAC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423415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9FF8917-34EF-4E66-BCD5-0C5B40D6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695327"/>
            <a:ext cx="4524375" cy="4648198"/>
          </a:xfrm>
        </p:spPr>
        <p:txBody>
          <a:bodyPr anchor="ctr">
            <a:normAutofit/>
          </a:bodyPr>
          <a:lstStyle/>
          <a:p>
            <a:r>
              <a:rPr lang="fi-FI" dirty="0"/>
              <a:t>Kiitos!</a:t>
            </a:r>
            <a:br>
              <a:rPr lang="fi-FI" dirty="0"/>
            </a:br>
            <a:br>
              <a:rPr lang="fi-FI" dirty="0"/>
            </a:br>
            <a:r>
              <a:rPr lang="fi-FI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https://sasky.fi/opiskelijalle/oppivelvollisuuden-laajentaminen/</a:t>
            </a:r>
            <a:br>
              <a:rPr lang="fi-FI" sz="2000" dirty="0"/>
            </a:br>
            <a:endParaRPr lang="fi-FI" sz="20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03B6186-4A5A-4791-93C8-47DD39A2F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3" r="14949" b="-2"/>
          <a:stretch/>
        </p:blipFill>
        <p:spPr>
          <a:xfrm>
            <a:off x="5800726" y="514352"/>
            <a:ext cx="6078642" cy="5000624"/>
          </a:xfrm>
          <a:prstGeom prst="rect">
            <a:avLst/>
          </a:prstGeom>
          <a:noFill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00E1F6-1C68-45C5-A96A-6A1B8FF3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7143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Kuntayhtymäjohtaja Antti Lahti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9814229-38EC-404A-8074-0AA14250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2714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EAE3A9-20C2-4D14-9053-A1F0E96830CA}" type="slidenum">
              <a:rPr lang="fi-FI" smtClean="0"/>
              <a:pPr>
                <a:spcAft>
                  <a:spcPts val="600"/>
                </a:spcAft>
              </a:pPr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126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C10F8E5-4956-40FF-9C0E-D7881ED9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6" y="543893"/>
            <a:ext cx="9144000" cy="60483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B85A212-F0F5-47FA-8BC6-72DF8519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Oppivelvollisuuslain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E096DE-3620-403F-8C26-90EF18CE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91315"/>
            <a:ext cx="5417705" cy="4735827"/>
          </a:xfrm>
          <a:solidFill>
            <a:schemeClr val="bg2"/>
          </a:solidFill>
          <a:ln>
            <a:solidFill>
              <a:schemeClr val="tx1"/>
            </a:solidFill>
            <a:prstDash val="sysDot"/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i-FI" sz="2000" dirty="0"/>
              <a:t>Turvata kaikille elämässä ja yhteiskunnassa tarpeellinen perusosaaminen ja sivistys.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/>
              <a:t>Edistää yhdenvertaisia mahdollisuuksia kehittää itseään kykyjensä ja tarpeidensa mukaisesti.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/>
              <a:t>Nostaa koulutus- ja osaamistasoa.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/>
              <a:t>Kaventaa oppimiseroja.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sz="2000" dirty="0"/>
              <a:t>Lisätä koulutuksellista yhdenvertaisuutta ja tasa-arvoa.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F83EE6-B1C9-42DC-8CB3-07411EE4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BDB3C25-0A40-4C09-B1BD-FEA1629E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54677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C122705-3B1C-4447-9938-120296FDE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2"/>
          <a:stretch/>
        </p:blipFill>
        <p:spPr>
          <a:xfrm>
            <a:off x="7431865" y="0"/>
            <a:ext cx="4067944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305F5AB-C15B-411C-B537-36202AF7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68" y="255040"/>
            <a:ext cx="109783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i-FI" dirty="0"/>
              <a:t>Oppivelvollisuus laajentuu perusopetuksen jälkeiseen aikaan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34C33B-6B3D-4776-98C0-ACD1806DA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68" y="1663772"/>
            <a:ext cx="6339482" cy="4745933"/>
          </a:xfrm>
        </p:spPr>
        <p:txBody>
          <a:bodyPr>
            <a:normAutofit fontScale="92500" lnSpcReduction="20000"/>
          </a:bodyPr>
          <a:lstStyle/>
          <a:p>
            <a:r>
              <a:rPr lang="fi-FI" sz="2100" dirty="0"/>
              <a:t>Oppivelvollisuus päättyy, kun henkilö täyttää 18 vuotta tai tätä ennen suorittaa toisen asteen tutkinnon.</a:t>
            </a:r>
          </a:p>
          <a:p>
            <a:pPr marL="0" indent="0">
              <a:buNone/>
            </a:pPr>
            <a:endParaRPr lang="fi-FI" sz="2100" dirty="0"/>
          </a:p>
          <a:p>
            <a:r>
              <a:rPr lang="fi-FI" sz="2100" dirty="0"/>
              <a:t>Ensisijaisesti lukion oppimäärä + yo-tutkinto tai ammatillinen perustutkinto.</a:t>
            </a:r>
          </a:p>
          <a:p>
            <a:pPr marL="0" indent="0">
              <a:buNone/>
            </a:pPr>
            <a:endParaRPr lang="fi-FI" sz="2100" dirty="0"/>
          </a:p>
          <a:p>
            <a:r>
              <a:rPr lang="fi-FI" sz="2100" dirty="0"/>
              <a:t>Voi suorittaa myös erilaisissa nivelvaiheen koulutuksissa ja erityisryhmille suunnatuissa koulutuksissa</a:t>
            </a:r>
          </a:p>
          <a:p>
            <a:pPr lvl="1"/>
            <a:r>
              <a:rPr lang="fi-FI" sz="2100" dirty="0"/>
              <a:t>tutkintokoulutukseen valmentava koulutus v. 2022</a:t>
            </a:r>
          </a:p>
          <a:p>
            <a:pPr lvl="1"/>
            <a:r>
              <a:rPr lang="fi-FI" sz="2100" dirty="0"/>
              <a:t>kansanopistojen oppivelvollisille suunnattu koulutus v. 2021</a:t>
            </a:r>
          </a:p>
          <a:p>
            <a:pPr lvl="1"/>
            <a:r>
              <a:rPr lang="fi-FI" sz="2100" dirty="0"/>
              <a:t>työhön ja itsenäiseen elämään valmentava koulutus (TELMA) vaikeimmin vammaisille opiskelijoille</a:t>
            </a:r>
          </a:p>
          <a:p>
            <a:pPr lvl="1"/>
            <a:r>
              <a:rPr lang="fi-FI" sz="2100" dirty="0"/>
              <a:t>aikuisten perusopetus, jos ei perusopetuksen päättötodistusta tai puutteellinen kielitaito (maahanmuuttajat).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69FB35-3906-4CA7-9E2F-53453E52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A48547-4092-48C4-8A5C-04513767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97737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B8080A3-9DA2-4C19-A799-F80AABBC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5151"/>
          <a:stretch/>
        </p:blipFill>
        <p:spPr>
          <a:xfrm>
            <a:off x="6939229" y="1135567"/>
            <a:ext cx="5030562" cy="53042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0B525B2-51A3-4702-AD5B-BDDC82A3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00" y="265732"/>
            <a:ext cx="9802096" cy="1143000"/>
          </a:xfrm>
        </p:spPr>
        <p:txBody>
          <a:bodyPr>
            <a:normAutofit/>
          </a:bodyPr>
          <a:lstStyle/>
          <a:p>
            <a:r>
              <a:rPr lang="fi-FI" dirty="0"/>
              <a:t>Hakeutumisvelvollisuus –</a:t>
            </a:r>
            <a:br>
              <a:rPr lang="fi-FI" dirty="0"/>
            </a:br>
            <a:r>
              <a:rPr lang="fi-FI" sz="3100" dirty="0"/>
              <a:t>Ohjausta oikean opiskelupaikan löytämiseen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22DC2F-2299-4752-9EBE-2EFDB18DC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00" y="1574788"/>
            <a:ext cx="6373920" cy="4913595"/>
          </a:xfrm>
        </p:spPr>
        <p:txBody>
          <a:bodyPr>
            <a:normAutofit lnSpcReduction="10000"/>
          </a:bodyPr>
          <a:lstStyle/>
          <a:p>
            <a:r>
              <a:rPr lang="fi-FI" sz="1900" dirty="0"/>
              <a:t>Perusopetuksen päättymisen jälkeen velvollisuus hakeutua toisen asteen koulutukseen.</a:t>
            </a:r>
          </a:p>
          <a:p>
            <a:pPr marL="0" indent="0">
              <a:buNone/>
            </a:pPr>
            <a:endParaRPr lang="fi-FI" sz="1900" dirty="0"/>
          </a:p>
          <a:p>
            <a:r>
              <a:rPr lang="fi-FI" sz="1900" dirty="0"/>
              <a:t>Perusopetuksen järjestäjän velvoite ”saattaen vaihtaa” oppilas toisen asteen koulutukseen</a:t>
            </a:r>
          </a:p>
          <a:p>
            <a:pPr lvl="1"/>
            <a:r>
              <a:rPr lang="fi-FI" sz="1900" dirty="0"/>
              <a:t>ohjausvastuu kesäkuukausien aikana, jos ei ole saanut yhteishaussa tai muutoin opiskelupaikkaa</a:t>
            </a:r>
          </a:p>
          <a:p>
            <a:pPr lvl="1"/>
            <a:r>
              <a:rPr lang="fi-FI" sz="1900" dirty="0"/>
              <a:t>varmistetaan, että on myös aloittanut opinnot toisen asteen oppilaitoksessa</a:t>
            </a:r>
          </a:p>
          <a:p>
            <a:pPr lvl="1"/>
            <a:r>
              <a:rPr lang="fi-FI" sz="1900" dirty="0"/>
              <a:t>ilmoitus asuinkunnalle, jos ei ole aloittanut opintoja.</a:t>
            </a:r>
          </a:p>
          <a:p>
            <a:pPr marL="457200" lvl="1" indent="0">
              <a:buNone/>
            </a:pPr>
            <a:endParaRPr lang="fi-FI" sz="1900" dirty="0"/>
          </a:p>
          <a:p>
            <a:r>
              <a:rPr lang="fi-FI" sz="1900" dirty="0"/>
              <a:t>Tavoitteena, että jokaiselle nuorelle löytyy sopiva jatko-opiskelupaikka, jossa motivaatiota toisen asteen tutkinnon suorittamiseen.</a:t>
            </a:r>
          </a:p>
          <a:p>
            <a:pPr marL="0" indent="0">
              <a:buNone/>
            </a:pPr>
            <a:endParaRPr lang="fi-FI" sz="1900" dirty="0"/>
          </a:p>
          <a:p>
            <a:pPr marL="0" indent="0">
              <a:buNone/>
            </a:pPr>
            <a:r>
              <a:rPr lang="fi-FI" sz="1900" b="1" dirty="0">
                <a:solidFill>
                  <a:schemeClr val="accent5">
                    <a:lumMod val="50000"/>
                  </a:schemeClr>
                </a:solidFill>
              </a:rPr>
              <a:t>Ilmoitus asuinkunnalle, jos keskeyttää opintonsa!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2D8C69C-83E3-4CD2-A4E4-D540EE80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6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CE214268-D756-4F20-878A-3F6B262E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422858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3B1C555-F267-47B7-B6EF-0D2EC19DC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242" y="1409807"/>
            <a:ext cx="2952327" cy="48965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BB62B6C-0022-4238-AB58-1A1F017F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83" y="141158"/>
            <a:ext cx="10515600" cy="1325563"/>
          </a:xfrm>
        </p:spPr>
        <p:txBody>
          <a:bodyPr/>
          <a:lstStyle/>
          <a:p>
            <a:r>
              <a:rPr lang="fi-FI" dirty="0"/>
              <a:t>Asuinkunnan viimesijainen 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D30BAE-8E38-486A-90D6-4B1D9FC0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83" y="1466721"/>
            <a:ext cx="7265969" cy="4839629"/>
          </a:xfrm>
        </p:spPr>
        <p:txBody>
          <a:bodyPr>
            <a:noAutofit/>
          </a:bodyPr>
          <a:lstStyle/>
          <a:p>
            <a:r>
              <a:rPr lang="fi-FI" sz="1900" dirty="0">
                <a:solidFill>
                  <a:srgbClr val="0070C0"/>
                </a:solidFill>
              </a:rPr>
              <a:t>Viimesijainen vastuu asuinkunnalla</a:t>
            </a:r>
            <a:r>
              <a:rPr lang="fi-FI" sz="1900" dirty="0"/>
              <a:t>, jos oppivelvollinen nuori jää ilman opiskelupaikkaa tai keskeyttää aloittamansa opinnot</a:t>
            </a:r>
          </a:p>
          <a:p>
            <a:pPr lvl="1"/>
            <a:r>
              <a:rPr lang="fi-FI" sz="1900" dirty="0"/>
              <a:t>selvittää nuoren kokonaistilannetta ja tuen tarvetta yhdessä oppivelvollisen ja tämän huoltajan tai muun laillisen edustajan kanssa</a:t>
            </a:r>
          </a:p>
          <a:p>
            <a:pPr lvl="1"/>
            <a:r>
              <a:rPr lang="fi-FI" sz="1900" dirty="0"/>
              <a:t>ohjataan hakeutumaan koulutukseen tai tarvittaessa hakemaan oppivelvollisuuden suorittamisen keskeyttämistä.</a:t>
            </a:r>
          </a:p>
          <a:p>
            <a:pPr marL="457200" lvl="1" indent="0">
              <a:buNone/>
            </a:pPr>
            <a:endParaRPr lang="fi-FI" sz="1900" dirty="0"/>
          </a:p>
          <a:p>
            <a:r>
              <a:rPr lang="fi-FI" sz="1900" dirty="0"/>
              <a:t>Koulukuntoiselle oppivelvolliselle osoitetaan viime sijassa opiskelupaikka valmentavassa koulutuksessa, jos ei vapaaehtoisesti hakeudu toisen asteen koulutukseen</a:t>
            </a:r>
          </a:p>
          <a:p>
            <a:pPr lvl="1"/>
            <a:r>
              <a:rPr lang="fi-FI" sz="1900" dirty="0"/>
              <a:t>kahden kuukauden kuluttua asuinkunnan ohjaus- ja valvontavastuun alkamisesta</a:t>
            </a:r>
          </a:p>
          <a:p>
            <a:pPr lvl="1"/>
            <a:r>
              <a:rPr lang="fi-FI" sz="1900" dirty="0"/>
              <a:t>tai työhön ja itsenäiseen elämään valmentavassa koulutuksessa, jos se oppivelvolliselle soveltuvin koulutusmuoto.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611EC38-10A1-4C71-999B-1B8EBA4B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7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45E7A42-8C90-4DB1-889D-1DCDE8A2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156805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804B402A-86D8-4758-B22B-D8AF95313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52"/>
          <a:stretch/>
        </p:blipFill>
        <p:spPr>
          <a:xfrm>
            <a:off x="4409104" y="483229"/>
            <a:ext cx="6858664" cy="6096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38C7330-560A-4AD1-87F5-B58A3B937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175"/>
          <a:stretch/>
        </p:blipFill>
        <p:spPr>
          <a:xfrm>
            <a:off x="838200" y="483231"/>
            <a:ext cx="3961656" cy="60959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4D8E97-7128-465B-BD55-B7FB94834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049" y="1686203"/>
            <a:ext cx="6369508" cy="4460925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fi-FI" sz="1900" dirty="0"/>
              <a:t>Oppivelvollisen huoltajan tai muun laillisen edustajan on huolehdittava siitä, että oppivelvollisuus tulee suoritettua</a:t>
            </a:r>
          </a:p>
          <a:p>
            <a:pPr lvl="1"/>
            <a:r>
              <a:rPr lang="fi-FI" sz="1900" dirty="0"/>
              <a:t>koulutuksen järjestäjällä velvollisuus ilmoittaa huoltajalle, jos oppivelvollisen opinnot eivät edisty riittävästi</a:t>
            </a:r>
          </a:p>
          <a:p>
            <a:pPr lvl="1"/>
            <a:r>
              <a:rPr lang="fi-FI" sz="1900" dirty="0"/>
              <a:t>jos oppivelvollisen huoltaja tahallaan tai törkeästä huolimattomuudesta laiminlyö velvollisuutensa valvoa oppivelvollisuuden suorittamista, </a:t>
            </a:r>
            <a:r>
              <a:rPr lang="fi-FI" sz="1900" dirty="0">
                <a:solidFill>
                  <a:srgbClr val="0070C0"/>
                </a:solidFill>
              </a:rPr>
              <a:t>hänet voidaan tuomita sakkoon oppivelvollisen valvonnan laiminlyönnistä.</a:t>
            </a:r>
          </a:p>
          <a:p>
            <a:pPr lvl="2"/>
            <a:r>
              <a:rPr lang="fi-FI" sz="1900" dirty="0"/>
              <a:t>valvontavastuun laiminlyönnin arvioinnissa otettava huomioon huoltajan tosiasialliset mahdollisuudet valvoa oppivelvollisuuden suorittamista, esim. oppivelvollisen ikä, itsenäinen asuminen</a:t>
            </a:r>
          </a:p>
          <a:p>
            <a:pPr lvl="2"/>
            <a:r>
              <a:rPr lang="fi-FI" sz="1900" dirty="0"/>
              <a:t>lastensuojeluilmoitus, tutkintapyyntö poliisille</a:t>
            </a:r>
          </a:p>
          <a:p>
            <a:r>
              <a:rPr lang="fi-FI" sz="1900" dirty="0"/>
              <a:t>Oppivelvolliselle itselleen ei ole asetettu sanktioita oppivelvollisuuden laiminlyönnistä.</a:t>
            </a:r>
          </a:p>
          <a:p>
            <a:pPr marL="457200" lvl="1" indent="0">
              <a:buNone/>
            </a:pPr>
            <a:endParaRPr lang="fi-FI" sz="2000" dirty="0">
              <a:solidFill>
                <a:srgbClr val="0070C0"/>
              </a:solidFill>
            </a:endParaRPr>
          </a:p>
          <a:p>
            <a:pPr lvl="1"/>
            <a:endParaRPr lang="fi-FI" sz="2000" dirty="0">
              <a:solidFill>
                <a:srgbClr val="0070C0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5182D9-7051-448D-B022-E64E7FDF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64" y="407705"/>
            <a:ext cx="9981708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</a:rPr>
              <a:t>Opintojen edistyminen ja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oppivelvollisuuden suorittamisen valvonta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E10219D-CF95-4D0C-BF35-C2B436C3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3680-D19E-46CB-9A6D-5D83DBBA89EC}" type="slidenum">
              <a:rPr lang="fi-FI" smtClean="0"/>
              <a:t>8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DECDE6F-1616-42FB-A661-92D56ABC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Kuntayhtymäjohtaja Antti Lahti</a:t>
            </a:r>
          </a:p>
        </p:txBody>
      </p:sp>
    </p:spTree>
    <p:extLst>
      <p:ext uri="{BB962C8B-B14F-4D97-AF65-F5344CB8AC3E}">
        <p14:creationId xmlns:p14="http://schemas.microsoft.com/office/powerpoint/2010/main" val="68648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9F2C380-A7B8-4D73-A7F3-DE7A997A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Oppivelvollisuuden suorittaminen opetukseen osallistumatta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15F5698C-B500-432D-AB9D-E7BFFFCD8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>
                <a:solidFill>
                  <a:srgbClr val="0070C0"/>
                </a:solidFill>
              </a:rPr>
              <a:t>Lukiolain</a:t>
            </a:r>
            <a:r>
              <a:rPr lang="fi-FI" dirty="0"/>
              <a:t> mukainen erityinen tutkinto (</a:t>
            </a:r>
            <a:r>
              <a:rPr lang="fi-FI" dirty="0" err="1"/>
              <a:t>LukioL</a:t>
            </a:r>
            <a:r>
              <a:rPr lang="fi-FI" dirty="0"/>
              <a:t> 36 § 2 ja 3 </a:t>
            </a:r>
            <a:r>
              <a:rPr lang="fi-FI" dirty="0" err="1"/>
              <a:t>mom</a:t>
            </a:r>
            <a:r>
              <a:rPr lang="fi-FI" dirty="0"/>
              <a:t>)</a:t>
            </a:r>
          </a:p>
          <a:p>
            <a:r>
              <a:rPr lang="fi-FI" dirty="0"/>
              <a:t>oppivelvollisen otettava yhteyttä lukioon, jossa haluaa suorittaa erityisen tutkinnon kokeet</a:t>
            </a:r>
          </a:p>
          <a:p>
            <a:r>
              <a:rPr lang="fi-FI" dirty="0"/>
              <a:t>oppivelvollisen laadittava henkilökohtainen opiskelusuunnitelma</a:t>
            </a:r>
          </a:p>
          <a:p>
            <a:r>
              <a:rPr lang="fi-FI" dirty="0"/>
              <a:t>kokeet vastaanottava koulutuksen järjestäjä ohjaus- ja valvontavastuussa</a:t>
            </a:r>
          </a:p>
          <a:p>
            <a:r>
              <a:rPr lang="fi-FI" dirty="0"/>
              <a:t>oppivelvollisen suoritukset ilmoitetaan rahoituksen perusteeksi (</a:t>
            </a:r>
            <a:r>
              <a:rPr lang="fi-FI" dirty="0" err="1"/>
              <a:t>RahoitusL</a:t>
            </a:r>
            <a:r>
              <a:rPr lang="fi-FI" dirty="0"/>
              <a:t>  24 § 9 </a:t>
            </a:r>
            <a:r>
              <a:rPr lang="fi-FI" dirty="0" err="1"/>
              <a:t>mom</a:t>
            </a:r>
            <a:r>
              <a:rPr lang="fi-FI" dirty="0"/>
              <a:t> ja </a:t>
            </a:r>
            <a:r>
              <a:rPr lang="fi-FI" dirty="0" err="1"/>
              <a:t>Vna</a:t>
            </a:r>
            <a:r>
              <a:rPr lang="fi-FI" dirty="0"/>
              <a:t> opetus- ja kulttuuritoimen rahoituksesta 20 §).</a:t>
            </a:r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98F22D62-AA68-4783-B0B4-7437800F6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>
                <a:solidFill>
                  <a:srgbClr val="0070C0"/>
                </a:solidFill>
              </a:rPr>
              <a:t>Ammatillisessa</a:t>
            </a:r>
            <a:r>
              <a:rPr lang="fi-FI" dirty="0"/>
              <a:t> koulutuksessa voi osallistua suoraan näyttöihin</a:t>
            </a:r>
          </a:p>
          <a:p>
            <a:r>
              <a:rPr lang="fi-FI" dirty="0"/>
              <a:t>oppivelvollisen otettava yhteyttä koulutuksen järjestäjään, jossa haluaa suorittaa ammattiosaamisen näytöt</a:t>
            </a:r>
          </a:p>
          <a:p>
            <a:r>
              <a:rPr lang="fi-FI" dirty="0"/>
              <a:t>laaditaan HOKS (oppivelvollinen vastaa itse osaamisen hankkimisesta)</a:t>
            </a:r>
          </a:p>
          <a:p>
            <a:r>
              <a:rPr lang="fi-FI" dirty="0"/>
              <a:t>näytöt järjestävä koulutuksen järjestäjä ohjaus- ja valvontavastuussa</a:t>
            </a:r>
          </a:p>
          <a:p>
            <a:r>
              <a:rPr lang="fi-FI" dirty="0"/>
              <a:t>suoritukset ilmoitetaan normaalisti rahoituksen perusteeksi.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6F46C49-E996-4663-9E23-1C695618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Kuntayhtymäjohtaja Antti Lahti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66A92FE-991E-447F-ACD2-3ED367F6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E3A9-20C2-4D14-9053-A1F0E96830CA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980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Sasky_mukautetut_värit">
      <a:dk1>
        <a:srgbClr val="000000"/>
      </a:dk1>
      <a:lt1>
        <a:srgbClr val="F8F8F8"/>
      </a:lt1>
      <a:dk2>
        <a:srgbClr val="F8F8F8"/>
      </a:dk2>
      <a:lt2>
        <a:srgbClr val="F8F8F8"/>
      </a:lt2>
      <a:accent1>
        <a:srgbClr val="5EC2E4"/>
      </a:accent1>
      <a:accent2>
        <a:srgbClr val="88CDE6"/>
      </a:accent2>
      <a:accent3>
        <a:srgbClr val="2896B7"/>
      </a:accent3>
      <a:accent4>
        <a:srgbClr val="E471AC"/>
      </a:accent4>
      <a:accent5>
        <a:srgbClr val="CF3493"/>
      </a:accent5>
      <a:accent6>
        <a:srgbClr val="A31C87"/>
      </a:accent6>
      <a:hlink>
        <a:srgbClr val="0070C0"/>
      </a:hlink>
      <a:folHlink>
        <a:srgbClr val="A9117B"/>
      </a:folHlink>
    </a:clrScheme>
    <a:fontScheme name="sa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8F2A4006-4A50-4029-A21E-D7B5C8D011B3}" vid="{C63E5A7F-1EC8-43C0-891B-A5C68E400F32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8C990EC3985FC4A9ECA8565D7ED214A" ma:contentTypeVersion="4" ma:contentTypeDescription="Luo uusi asiakirja." ma:contentTypeScope="" ma:versionID="be2cacbae2c93b6facb9191f233322b2">
  <xsd:schema xmlns:xsd="http://www.w3.org/2001/XMLSchema" xmlns:xs="http://www.w3.org/2001/XMLSchema" xmlns:p="http://schemas.microsoft.com/office/2006/metadata/properties" xmlns:ns2="ce7b6dd8-03e8-420f-99ed-7f46d78b7714" xmlns:ns3="49c2ec54-fdee-42d7-9517-732a37b1af99" targetNamespace="http://schemas.microsoft.com/office/2006/metadata/properties" ma:root="true" ma:fieldsID="48c06d1cf1286c16c153614e20a8526e" ns2:_="" ns3:_="">
    <xsd:import namespace="ce7b6dd8-03e8-420f-99ed-7f46d78b7714"/>
    <xsd:import namespace="49c2ec54-fdee-42d7-9517-732a37b1af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b6dd8-03e8-420f-99ed-7f46d78b77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c2ec54-fdee-42d7-9517-732a37b1a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A61D8D-A19E-49E9-B2CC-625625E854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49B9F4-8A0B-4D6C-ACCC-A98B1E2776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3A9839-0ABF-45FD-9434-574D8111D6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b6dd8-03e8-420f-99ed-7f46d78b7714"/>
    <ds:schemaRef ds:uri="49c2ec54-fdee-42d7-9517-732a37b1af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2125</Words>
  <Application>Microsoft Office PowerPoint</Application>
  <PresentationFormat>Laajakuva</PresentationFormat>
  <Paragraphs>330</Paragraphs>
  <Slides>30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Office-teema</vt:lpstr>
      <vt:lpstr>1_Office-teema</vt:lpstr>
      <vt:lpstr>Oppivelvollisuuden laajentaminen</vt:lpstr>
      <vt:lpstr>Miksi oppivelvollisuuden laajentaminen?</vt:lpstr>
      <vt:lpstr>Aikataulu</vt:lpstr>
      <vt:lpstr>Oppivelvollisuuslain tavoitteet</vt:lpstr>
      <vt:lpstr>Oppivelvollisuus laajentuu perusopetuksen jälkeiseen aikaan</vt:lpstr>
      <vt:lpstr>Hakeutumisvelvollisuus – Ohjausta oikean opiskelupaikan löytämiseen</vt:lpstr>
      <vt:lpstr>Asuinkunnan viimesijainen vastuu</vt:lpstr>
      <vt:lpstr>Opintojen edistyminen ja  oppivelvollisuuden suorittamisen valvonta</vt:lpstr>
      <vt:lpstr>Oppivelvollisuuden suorittaminen opetukseen osallistumatta</vt:lpstr>
      <vt:lpstr>Oppivelvollisuuden suorittamisen keskeyttäminen</vt:lpstr>
      <vt:lpstr>Oppivelvollisen määräaikainen erottaminen (8 §)</vt:lpstr>
      <vt:lpstr>Toisen asteen koulutuksen maksuttomuus (16 §)</vt:lpstr>
      <vt:lpstr>PowerPoint-esitys</vt:lpstr>
      <vt:lpstr>Koulumatkatuki – mikä muuttuu?</vt:lpstr>
      <vt:lpstr>Erityiset majoitus- ja matkakorvaukset (19-21 §)</vt:lpstr>
      <vt:lpstr>Matkakorvaus</vt:lpstr>
      <vt:lpstr>Rehtorin ja opettajan tiedonsaantioikeus (23 §)</vt:lpstr>
      <vt:lpstr>Uusi nivelvaiheen koulutuskokonaisuus v. 2022</vt:lpstr>
      <vt:lpstr>Ammatillisen koulutuksen järjestäjien näkemyksiä</vt:lpstr>
      <vt:lpstr>Ammatillisen koulutuksen järjestäjien näkemyksiä</vt:lpstr>
      <vt:lpstr>Ammatillisen koulutuksen järjestäjien näkemyksiä</vt:lpstr>
      <vt:lpstr>Ammatillisen koulutuksen järjestäjien näkemyksiä</vt:lpstr>
      <vt:lpstr>Oppivelvollisuuden seuranta- ja valvontapalvelu - Valpas</vt:lpstr>
      <vt:lpstr>Toiminnallisuudet</vt:lpstr>
      <vt:lpstr>PowerPoint-esitys</vt:lpstr>
      <vt:lpstr>PowerPoint-esitys</vt:lpstr>
      <vt:lpstr>Eteneminen</vt:lpstr>
      <vt:lpstr>PowerPoint-esitys</vt:lpstr>
      <vt:lpstr>PowerPoint-esitys</vt:lpstr>
      <vt:lpstr>Kiitos!  https://sasky.fi/opiskelijalle/oppivelvollisuuden-laajentaminen/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Oppivelvollisuuden laajentaminen</dc:title>
  <dc:creator>Riitta Rautanen</dc:creator>
  <cp:lastModifiedBy>Riitta Rautanen</cp:lastModifiedBy>
  <cp:revision>9</cp:revision>
  <dcterms:created xsi:type="dcterms:W3CDTF">2021-02-18T08:05:06Z</dcterms:created>
  <dcterms:modified xsi:type="dcterms:W3CDTF">2021-02-18T08:44:15Z</dcterms:modified>
</cp:coreProperties>
</file>