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sldIdLst>
    <p:sldId id="256" r:id="rId5"/>
    <p:sldId id="269" r:id="rId6"/>
    <p:sldId id="265" r:id="rId7"/>
    <p:sldId id="270" r:id="rId8"/>
    <p:sldId id="268" r:id="rId9"/>
    <p:sldId id="267" r:id="rId10"/>
    <p:sldId id="266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85D28-051A-5846-82D7-3500559722EB}" v="36" dt="2021-08-13T07:40:27.274"/>
    <p1510:client id="{03F7B994-8B95-CE7E-6F69-223102EC9D51}" v="12" dt="2021-08-16T08:57:31.642"/>
    <p1510:client id="{452BFF2A-0A35-BE8F-DBB5-F8C0600386A2}" v="17" dt="2021-08-13T07:24:10.861"/>
    <p1510:client id="{51BD7196-57CA-D7B7-62DD-1F8406D8389F}" v="6" dt="2021-08-10T06:08:04.382"/>
    <p1510:client id="{787B4BEA-061E-4EA3-80B0-5A56F0108373}" v="118" dt="2021-08-11T13:08:20.070"/>
    <p1510:client id="{C49BC5B7-7F2B-48B7-9042-C412ABD3A66F}" v="2791" dt="2021-08-10T06:07:30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871DF2-9A8C-476B-8135-E208DFA64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03E6645-8EE9-4AD8-ABEB-D940CEB31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836DB9-97AB-4A0F-BAB4-8ED72208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92A06A-CE33-441F-81AA-56ACA272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47DC8B-8975-4D24-92B6-6D033190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8A57147-E0DF-468C-840E-BFB4D3ECBA5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3363"/>
            <a:ext cx="12192000" cy="1894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F7ED223-81B6-489C-8697-F13BB335A2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6"/>
            <a:ext cx="12192000" cy="159567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0D94BC9-2138-4196-90F6-FC99BDD60B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81" y="4259616"/>
            <a:ext cx="667638" cy="4631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5FE2FE3-3FC4-4A65-8E09-5D6A21B646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3363"/>
            <a:ext cx="12192000" cy="18946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9D86343-198A-4440-A3F5-FA80021BCF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6"/>
            <a:ext cx="12192000" cy="159567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EF64E57-DFE7-4D29-8314-4C21C61162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81" y="4259616"/>
            <a:ext cx="667638" cy="4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8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ECB33AA-362B-41DB-AD83-AE0C6B7ABC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3363"/>
            <a:ext cx="12192000" cy="18946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3AB3E89-CCD9-4629-A2FE-9493F22F94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6"/>
            <a:ext cx="12192000" cy="159567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8DF5135-C9BA-410D-B068-1924EF1AD1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81" y="4259616"/>
            <a:ext cx="667638" cy="4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4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3B1C5F-D9EE-4FAE-8E32-8C5BB647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62F634-D04B-4E89-BB61-28BB8547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40786"/>
          </a:xfrm>
        </p:spPr>
        <p:txBody>
          <a:bodyPr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4B02DC6-5638-42B5-AEFA-2A11BF61C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70811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08E9CA-E0B3-46CE-9C47-2B675231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1590B6B-6699-47D9-B0A6-E0BA2154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61EDC2-A0FC-4D86-A3E5-0FEA025B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C44267D-D484-462E-927A-96CB706533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3" y="4994039"/>
            <a:ext cx="896423" cy="735642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4C048FFE-3EA3-4D84-B871-E678164147AF}"/>
              </a:ext>
            </a:extLst>
          </p:cNvPr>
          <p:cNvSpPr/>
          <p:nvPr/>
        </p:nvSpPr>
        <p:spPr>
          <a:xfrm>
            <a:off x="0" y="5729681"/>
            <a:ext cx="12192000" cy="1128319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128028-82C0-48E5-89E5-0B9312E7B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2C5BA5F-0BA5-49D4-B7FB-D8D19C1C5F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78" y="6208437"/>
            <a:ext cx="1272917" cy="41210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BDA7704-1A07-465F-98D0-411F5D6785A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69" y="5672330"/>
            <a:ext cx="622853" cy="511139"/>
          </a:xfrm>
          <a:prstGeom prst="rect">
            <a:avLst/>
          </a:prstGeom>
        </p:spPr>
      </p:pic>
      <p:pic>
        <p:nvPicPr>
          <p:cNvPr id="13" name="Kuva 12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A62F94DB-005A-4183-8600-A439CAB9B80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55" y="5927899"/>
            <a:ext cx="357236" cy="3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10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7E6BB1-AE30-4899-8FD2-9070BCDE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6BBB63A-274A-472C-9363-FA1B36069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1624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A1378C-DC76-47A5-9A67-FC7CAC34F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4627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A4ED317-50E3-47E7-8626-18D7B9D5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CA42BC1-5439-4A03-B317-C5837972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1AC28D-1400-4955-A969-ADE33CDD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65F4D2B-84B1-4DA5-9573-1CFF4C7A73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3" y="4994039"/>
            <a:ext cx="896423" cy="735642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9F846355-561B-451A-A7F6-8CD8DA9BF307}"/>
              </a:ext>
            </a:extLst>
          </p:cNvPr>
          <p:cNvSpPr/>
          <p:nvPr/>
        </p:nvSpPr>
        <p:spPr>
          <a:xfrm>
            <a:off x="0" y="5729681"/>
            <a:ext cx="12192000" cy="1128319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2D118FA-9400-4BD4-BDC0-EB6F71AB3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939551A-A225-438C-8852-97AA345A23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78" y="6208437"/>
            <a:ext cx="1272917" cy="41210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DC4114C-A73B-4E4C-99B8-5406073DD1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69" y="5672330"/>
            <a:ext cx="622853" cy="511139"/>
          </a:xfrm>
          <a:prstGeom prst="rect">
            <a:avLst/>
          </a:prstGeom>
        </p:spPr>
      </p:pic>
      <p:pic>
        <p:nvPicPr>
          <p:cNvPr id="13" name="Kuva 12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35F40086-71D1-4DC4-80EF-898EB5C042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55" y="5927899"/>
            <a:ext cx="357236" cy="3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6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CDD60-54B6-47C5-BDDF-2D460AE7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CB41ECD-5B72-4A06-8D73-45572DF7C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666599"/>
          </a:xfrm>
        </p:spPr>
        <p:txBody>
          <a:bodyPr vert="eaVert"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50EEB0-FF0D-4AB3-B8F5-88930729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6367F4-CFFF-4BA6-9B9A-51B18E36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D41C7F-94BA-45F1-B77C-CE4327BF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72A6299-DA24-48F0-8788-CFA9613C8C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3" y="4994039"/>
            <a:ext cx="896423" cy="735642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6C4539D-E004-4486-BE4B-449BB37CBF85}"/>
              </a:ext>
            </a:extLst>
          </p:cNvPr>
          <p:cNvSpPr/>
          <p:nvPr/>
        </p:nvSpPr>
        <p:spPr>
          <a:xfrm>
            <a:off x="0" y="5729681"/>
            <a:ext cx="12192000" cy="1128319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9E2C7D3-6033-4991-8260-D8232B9FA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D9F2710-9D25-4CB7-8827-657DCC4BAF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78" y="6208437"/>
            <a:ext cx="1272917" cy="41210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F781E9E-18DF-4537-845E-C94ACB50F7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69" y="5672330"/>
            <a:ext cx="622853" cy="511139"/>
          </a:xfrm>
          <a:prstGeom prst="rect">
            <a:avLst/>
          </a:prstGeom>
        </p:spPr>
      </p:pic>
      <p:pic>
        <p:nvPicPr>
          <p:cNvPr id="12" name="Kuva 11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70DB28B4-B47D-4CE2-ACBC-185BA3E931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55" y="5927899"/>
            <a:ext cx="357236" cy="3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6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2424F18-DEAF-4718-A46E-1E7262607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6974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BEA30A0-2ECE-4DD5-9B56-28E0836B9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54773"/>
          </a:xfrm>
        </p:spPr>
        <p:txBody>
          <a:bodyPr vert="eaVert"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386EB8-B50F-4769-9D07-4172C66C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360493-97E9-4558-9BC1-E20E1559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213368-7D57-4DD3-B128-6D638473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E5F55BB-78FA-4AA5-9F07-FA3CC83864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3" y="4994039"/>
            <a:ext cx="896423" cy="735642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23A5EF1C-D39F-4D9D-8CD5-617DB31342E8}"/>
              </a:ext>
            </a:extLst>
          </p:cNvPr>
          <p:cNvSpPr/>
          <p:nvPr/>
        </p:nvSpPr>
        <p:spPr>
          <a:xfrm>
            <a:off x="0" y="5729681"/>
            <a:ext cx="12192000" cy="1128319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3AF7316-F78F-4BE8-ABED-E2FE7E15D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C30C747-CEA9-4BA8-AEDC-160863D2AD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78" y="6208437"/>
            <a:ext cx="1272917" cy="41210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D3F2CAA-5823-4F81-90F3-4C6B9CB390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69" y="5672330"/>
            <a:ext cx="622853" cy="511139"/>
          </a:xfrm>
          <a:prstGeom prst="rect">
            <a:avLst/>
          </a:prstGeom>
        </p:spPr>
      </p:pic>
      <p:pic>
        <p:nvPicPr>
          <p:cNvPr id="12" name="Kuva 11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A06E2A98-5E9A-430F-A4D1-C9F19CEB17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55" y="5927899"/>
            <a:ext cx="357236" cy="3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7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AD57E99-1135-4D65-BF7E-894BC3C89AC1}"/>
              </a:ext>
            </a:extLst>
          </p:cNvPr>
          <p:cNvSpPr/>
          <p:nvPr userDrawn="1"/>
        </p:nvSpPr>
        <p:spPr>
          <a:xfrm>
            <a:off x="0" y="5729681"/>
            <a:ext cx="12192000" cy="1128319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FE97BFE-3589-4EB2-8AB4-301682B3C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E42F182-DE67-4FDB-B0E6-26BE5A5E9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20" y="5845274"/>
            <a:ext cx="2303234" cy="71829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3719B5A-69D0-44E9-BBC1-EF818539C9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522" y="5005031"/>
            <a:ext cx="1459995" cy="84125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371B0E3-5263-4192-9B06-B560B46798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69" y="5051836"/>
            <a:ext cx="896423" cy="735642"/>
          </a:xfrm>
          <a:prstGeom prst="rect">
            <a:avLst/>
          </a:prstGeom>
        </p:spPr>
      </p:pic>
      <p:pic>
        <p:nvPicPr>
          <p:cNvPr id="13" name="Kuva 12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761DFEBE-FBBE-423B-8900-4E0B3D1BC5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10" y="5971023"/>
            <a:ext cx="357236" cy="319399"/>
          </a:xfrm>
          <a:prstGeom prst="rect">
            <a:avLst/>
          </a:prstGeom>
        </p:spPr>
      </p:pic>
      <p:pic>
        <p:nvPicPr>
          <p:cNvPr id="14" name="Kuva 13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8055E1E9-E512-4A0E-9ECE-8ACD2A524C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10" y="5729681"/>
            <a:ext cx="357236" cy="3193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86517A0-3516-456A-B5CB-EC2A7B2A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EF67138-B36C-4E6E-A653-781694821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0" y="1852613"/>
            <a:ext cx="10547350" cy="736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algn="ctr">
              <a:defRPr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algn="ctr">
              <a:defRPr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algn="ctr">
              <a:defRPr>
                <a:solidFill>
                  <a:schemeClr val="accent2">
                    <a:lumMod val="50000"/>
                  </a:schemeClr>
                </a:solidFill>
                <a:latin typeface="+mn-lt"/>
              </a:defRPr>
            </a:lvl4pPr>
            <a:lvl5pPr algn="ctr">
              <a:defRPr>
                <a:solidFill>
                  <a:schemeClr val="accent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DB8116F-2E0B-4241-AA07-75DD26ADCF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09875"/>
            <a:ext cx="10541000" cy="1968500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algn="ctr">
              <a:defRPr sz="1600">
                <a:solidFill>
                  <a:schemeClr val="accent3">
                    <a:lumMod val="50000"/>
                  </a:schemeClr>
                </a:solidFill>
                <a:latin typeface="+mn-lt"/>
              </a:defRPr>
            </a:lvl2pPr>
            <a:lvl3pPr algn="ctr">
              <a:defRPr sz="1600">
                <a:solidFill>
                  <a:schemeClr val="accent3">
                    <a:lumMod val="50000"/>
                  </a:schemeClr>
                </a:solidFill>
                <a:latin typeface="+mn-lt"/>
              </a:defRPr>
            </a:lvl3pPr>
            <a:lvl4pPr algn="ctr">
              <a:defRPr sz="1600">
                <a:solidFill>
                  <a:schemeClr val="accent3">
                    <a:lumMod val="50000"/>
                  </a:schemeClr>
                </a:solidFill>
                <a:latin typeface="+mn-lt"/>
              </a:defRPr>
            </a:lvl4pPr>
            <a:lvl5pPr algn="ctr">
              <a:defRPr sz="1600">
                <a:solidFill>
                  <a:schemeClr val="accent3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6028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4BB4F56-1CEE-4488-97CE-8945782CF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3" y="4994039"/>
            <a:ext cx="896423" cy="735642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798B2B9F-7AF8-47F0-8A0A-D59EC28C04D7}"/>
              </a:ext>
            </a:extLst>
          </p:cNvPr>
          <p:cNvSpPr/>
          <p:nvPr userDrawn="1"/>
        </p:nvSpPr>
        <p:spPr>
          <a:xfrm>
            <a:off x="0" y="5729681"/>
            <a:ext cx="12192000" cy="1128319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513482E-D48B-425F-B426-2F4DA7D038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34842F0-BD20-48F9-AA81-60E9DFAEE2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082" y="201335"/>
            <a:ext cx="3167288" cy="542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D1527E9-B795-457A-8EA6-231F11AE81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78" y="6208437"/>
            <a:ext cx="1272917" cy="41210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8F61195-E967-4911-8B1E-106423F2FF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69" y="5672330"/>
            <a:ext cx="622853" cy="511139"/>
          </a:xfrm>
          <a:prstGeom prst="rect">
            <a:avLst/>
          </a:prstGeom>
        </p:spPr>
      </p:pic>
      <p:pic>
        <p:nvPicPr>
          <p:cNvPr id="8" name="Kuva 7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80BE4E56-7114-4A72-BBD8-FE4417C13F6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55" y="5927899"/>
            <a:ext cx="357236" cy="319399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7739C91F-05CB-4B93-8E99-56C591F0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53" y="591900"/>
            <a:ext cx="5927725" cy="132556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52B9C1F-E2B1-472E-AA5F-A816F863D9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953" y="1980963"/>
            <a:ext cx="5927725" cy="8061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DA388A75-1ABF-43E9-9AE4-E79D53029E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7953" y="2985315"/>
            <a:ext cx="5927725" cy="200872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27420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9BE4C887-5280-4592-A0AB-FB287ADD4463}"/>
              </a:ext>
            </a:extLst>
          </p:cNvPr>
          <p:cNvSpPr/>
          <p:nvPr userDrawn="1"/>
        </p:nvSpPr>
        <p:spPr>
          <a:xfrm>
            <a:off x="0" y="6413333"/>
            <a:ext cx="12192000" cy="469834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0E56062-F97C-422F-BF28-AA648E41F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FC71D7B-2B71-487E-A940-7F8827DF5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39" y="5719121"/>
            <a:ext cx="744442" cy="46983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2DF9248-8750-4F93-9C6A-2DE7965CE6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99" y="5939921"/>
            <a:ext cx="896423" cy="73564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6F757A0-EBDC-47C7-8035-8DC9328BFE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9522" y="6226622"/>
            <a:ext cx="1451228" cy="46983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CDC7C8C-54D3-4815-A398-B2CB591C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4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SmartArt-paikkamerkki 3">
            <a:extLst>
              <a:ext uri="{FF2B5EF4-FFF2-40B4-BE49-F238E27FC236}">
                <a16:creationId xmlns:a16="http://schemas.microsoft.com/office/drawing/2014/main" id="{211F0EAF-AF82-47EB-BA95-ABA0DC4905C8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38200" y="1238250"/>
            <a:ext cx="10515600" cy="415607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717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0CB6D6F-8C75-4C5B-99DC-4C86F14E2B76}"/>
              </a:ext>
            </a:extLst>
          </p:cNvPr>
          <p:cNvSpPr/>
          <p:nvPr userDrawn="1"/>
        </p:nvSpPr>
        <p:spPr>
          <a:xfrm>
            <a:off x="0" y="5729681"/>
            <a:ext cx="12192000" cy="1128319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B72EBF6-0056-4996-B452-950E56C23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7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9BE4C887-5280-4592-A0AB-FB287ADD4463}"/>
              </a:ext>
            </a:extLst>
          </p:cNvPr>
          <p:cNvSpPr/>
          <p:nvPr userDrawn="1"/>
        </p:nvSpPr>
        <p:spPr>
          <a:xfrm>
            <a:off x="0" y="6413333"/>
            <a:ext cx="12192000" cy="469834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0E56062-F97C-422F-BF28-AA648E41F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FC71D7B-2B71-487E-A940-7F8827DF5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39" y="5719121"/>
            <a:ext cx="744442" cy="46983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2DF9248-8750-4F93-9C6A-2DE7965CE6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99" y="5939921"/>
            <a:ext cx="896423" cy="73564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6F757A0-EBDC-47C7-8035-8DC9328BFE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9522" y="6226622"/>
            <a:ext cx="1451228" cy="46983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CDC7C8C-54D3-4815-A398-B2CB591C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4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DDC60969-62A1-43A8-A454-AEAF8630219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446414"/>
            <a:ext cx="4953000" cy="403998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D574D09E-F00A-467C-8210-2AEC5310696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400800" y="1446414"/>
            <a:ext cx="4953000" cy="4039986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002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5ABC61-D6CB-407C-A687-83DC4161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E4CC7F-358F-4547-A9EC-3E4F992C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9624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283E87-76B3-4FCF-BF4B-E5B4BEF8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0745"/>
            <a:ext cx="2743200" cy="365125"/>
          </a:xfrm>
        </p:spPr>
        <p:txBody>
          <a:bodyPr/>
          <a:lstStyle/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B7630A-EC1D-425F-BDE3-5981603F3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745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D37B6F-8A10-44E1-A240-D10633D2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0745"/>
            <a:ext cx="2743200" cy="365125"/>
          </a:xfrm>
        </p:spPr>
        <p:txBody>
          <a:bodyPr/>
          <a:lstStyle/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300EA3D4-DF47-4350-B8E3-CE4825C42992}"/>
              </a:ext>
            </a:extLst>
          </p:cNvPr>
          <p:cNvSpPr/>
          <p:nvPr/>
        </p:nvSpPr>
        <p:spPr>
          <a:xfrm>
            <a:off x="0" y="6413333"/>
            <a:ext cx="12192000" cy="469834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26AA5DC-E0C5-4986-A6D3-030186FD7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EB8B00D-0FBA-463D-8020-4623FF7EC7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39" y="5719121"/>
            <a:ext cx="744442" cy="46983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6CBD793A-B819-4E60-B9C2-07679B84C7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99" y="5939921"/>
            <a:ext cx="896423" cy="735642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78AD4DA-7CAC-4F72-8D9C-6E4ADCA178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9522" y="6226622"/>
            <a:ext cx="1451228" cy="4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82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9BE4C887-5280-4592-A0AB-FB287ADD4463}"/>
              </a:ext>
            </a:extLst>
          </p:cNvPr>
          <p:cNvSpPr/>
          <p:nvPr userDrawn="1"/>
        </p:nvSpPr>
        <p:spPr>
          <a:xfrm>
            <a:off x="0" y="6413333"/>
            <a:ext cx="12192000" cy="469834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0E56062-F97C-422F-BF28-AA648E41F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FC71D7B-2B71-487E-A940-7F8827DF5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39" y="5719121"/>
            <a:ext cx="744442" cy="46983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2DF9248-8750-4F93-9C6A-2DE7965CE6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99" y="5939921"/>
            <a:ext cx="896423" cy="73564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6F757A0-EBDC-47C7-8035-8DC9328BFE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9522" y="6226622"/>
            <a:ext cx="1451228" cy="469834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59DF2E71-661E-46B2-A767-E8307886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17079FE-2D0D-46B3-B2E3-13363937C8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515600" cy="3986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885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7E407CC3-E91B-4AD5-8E89-DC84B3FEEB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3" y="4994039"/>
            <a:ext cx="896423" cy="735642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E6BA8FDA-5E1F-4ABF-98F1-544D70FDC622}"/>
              </a:ext>
            </a:extLst>
          </p:cNvPr>
          <p:cNvSpPr/>
          <p:nvPr/>
        </p:nvSpPr>
        <p:spPr>
          <a:xfrm>
            <a:off x="0" y="5729681"/>
            <a:ext cx="12192000" cy="1128319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C65B10B0-C7A6-4CC2-A3E4-AFA57B169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B5A17F8-1A0B-473D-9F8E-827E198334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082" y="201335"/>
            <a:ext cx="3167288" cy="542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7125766E-E372-450D-B17B-1B723F036A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78" y="6208437"/>
            <a:ext cx="1272917" cy="412106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7BC59ECB-84A8-4BBC-A495-C4E7A5A6C24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69" y="5672330"/>
            <a:ext cx="622853" cy="511139"/>
          </a:xfrm>
          <a:prstGeom prst="rect">
            <a:avLst/>
          </a:prstGeom>
        </p:spPr>
      </p:pic>
      <p:pic>
        <p:nvPicPr>
          <p:cNvPr id="20" name="Kuva 19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29B42E73-470C-455F-82B6-54CE3885248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55" y="5927899"/>
            <a:ext cx="357236" cy="319399"/>
          </a:xfrm>
          <a:prstGeom prst="rect">
            <a:avLst/>
          </a:prstGeom>
        </p:spPr>
      </p:pic>
      <p:sp>
        <p:nvSpPr>
          <p:cNvPr id="21" name="Otsikko 8">
            <a:extLst>
              <a:ext uri="{FF2B5EF4-FFF2-40B4-BE49-F238E27FC236}">
                <a16:creationId xmlns:a16="http://schemas.microsoft.com/office/drawing/2014/main" id="{645B7492-4380-4DBA-8F82-9E72C34E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53" y="591900"/>
            <a:ext cx="5927725" cy="132556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2" name="Tekstin paikkamerkki 10">
            <a:extLst>
              <a:ext uri="{FF2B5EF4-FFF2-40B4-BE49-F238E27FC236}">
                <a16:creationId xmlns:a16="http://schemas.microsoft.com/office/drawing/2014/main" id="{0B5743C1-DCC8-41D3-A88B-7B461E7A5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953" y="1980963"/>
            <a:ext cx="5927725" cy="8061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3" name="Tekstin paikkamerkki 12">
            <a:extLst>
              <a:ext uri="{FF2B5EF4-FFF2-40B4-BE49-F238E27FC236}">
                <a16:creationId xmlns:a16="http://schemas.microsoft.com/office/drawing/2014/main" id="{E297A0A4-95DC-40CF-B7E4-D0F520C48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7953" y="2985315"/>
            <a:ext cx="5927725" cy="200872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5821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653B1E21-9B8B-452F-8DBA-2CD3C014CBDE}"/>
              </a:ext>
            </a:extLst>
          </p:cNvPr>
          <p:cNvSpPr/>
          <p:nvPr/>
        </p:nvSpPr>
        <p:spPr>
          <a:xfrm>
            <a:off x="0" y="6413333"/>
            <a:ext cx="12192000" cy="469834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1929E5E-5B31-4EFF-B954-5512D813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9699154F-8042-4D1A-8380-DDF581967D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39" y="5719121"/>
            <a:ext cx="744442" cy="469835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C8B8455-EC60-4327-AAB0-89F9E42BAB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99" y="5939921"/>
            <a:ext cx="896423" cy="735642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09101EE-A892-45E6-84FE-DE313C51B1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9522" y="6226622"/>
            <a:ext cx="1451228" cy="469834"/>
          </a:xfrm>
          <a:prstGeom prst="rect">
            <a:avLst/>
          </a:prstGeom>
        </p:spPr>
      </p:pic>
      <p:sp>
        <p:nvSpPr>
          <p:cNvPr id="27" name="Otsikko 1">
            <a:extLst>
              <a:ext uri="{FF2B5EF4-FFF2-40B4-BE49-F238E27FC236}">
                <a16:creationId xmlns:a16="http://schemas.microsoft.com/office/drawing/2014/main" id="{F54DE00D-AD35-4E5A-AA2E-59F7BEF7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4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8" name="SmartArt-paikkamerkki 3">
            <a:extLst>
              <a:ext uri="{FF2B5EF4-FFF2-40B4-BE49-F238E27FC236}">
                <a16:creationId xmlns:a16="http://schemas.microsoft.com/office/drawing/2014/main" id="{B8295058-3C94-4BD6-9D9D-67EA070D671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38200" y="1238250"/>
            <a:ext cx="10515600" cy="4156075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SmartArt-kuva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6299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221287-2A22-4A2E-9250-FE930B75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B48B47-D0E1-4F50-9E71-BC1F3887C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1A5F44-DB52-464E-A6BE-6F24EEB1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C9AFDB-A6EB-46D9-92C0-46B64216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9A04F7-C9F5-49AE-8AFB-C4CA0A0F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CF6EB22-ABD6-4CF5-8B08-C82306553D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6"/>
            <a:ext cx="12192000" cy="15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7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64AB47-F019-4954-A0A9-FE2CD1AB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7918A4-0DAC-4008-97B6-F12B18BFF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109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FE50A7-742D-4067-9B4B-EC113582E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583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B6CEEE-CA07-408F-82EB-73BDFB41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200" cy="365125"/>
          </a:xfrm>
        </p:spPr>
        <p:txBody>
          <a:bodyPr/>
          <a:lstStyle/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0403C2-AD06-4B8F-AAD3-D07A1443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854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D37D25-3EB6-482B-8386-E3DB4EF1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2854"/>
            <a:ext cx="2743200" cy="365125"/>
          </a:xfrm>
        </p:spPr>
        <p:txBody>
          <a:bodyPr/>
          <a:lstStyle/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F16BBDAB-B6C4-4F2F-95F3-D87DFE295D3D}"/>
              </a:ext>
            </a:extLst>
          </p:cNvPr>
          <p:cNvSpPr/>
          <p:nvPr/>
        </p:nvSpPr>
        <p:spPr>
          <a:xfrm>
            <a:off x="0" y="6413333"/>
            <a:ext cx="12192000" cy="469834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EF7CB41-2886-4534-9862-CD8866816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9AE789C-7B3C-4EB1-ACC4-6B9B4DAE86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39" y="5719121"/>
            <a:ext cx="744442" cy="46983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AA91EB0-AC59-46BA-A933-9CCAFB3BFF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99" y="5939921"/>
            <a:ext cx="896423" cy="73564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B20D472-E5EA-478E-8662-F7A219DFEB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9522" y="6226622"/>
            <a:ext cx="1451228" cy="4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274E36-B118-4E86-8679-66C699E5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C9B133-6C6F-4755-9076-4F8660FC3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6CCE9C-D3A5-4D6B-9AA6-1B12C9F5B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F6335A8-6EB6-4A02-9F42-D06BB2F86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0316705-4034-4E4E-A137-A8D2EE943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4">
            <a:extLst>
              <a:ext uri="{FF2B5EF4-FFF2-40B4-BE49-F238E27FC236}">
                <a16:creationId xmlns:a16="http://schemas.microsoft.com/office/drawing/2014/main" id="{E307B349-4844-4F14-809F-7D68B7D9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200" cy="365125"/>
          </a:xfrm>
        </p:spPr>
        <p:txBody>
          <a:bodyPr/>
          <a:lstStyle/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11" name="Alatunnisteen paikkamerkki 5">
            <a:extLst>
              <a:ext uri="{FF2B5EF4-FFF2-40B4-BE49-F238E27FC236}">
                <a16:creationId xmlns:a16="http://schemas.microsoft.com/office/drawing/2014/main" id="{EB022C33-28B5-4414-A4C5-277A2BE4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854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2" name="Dian numeron paikkamerkki 6">
            <a:extLst>
              <a:ext uri="{FF2B5EF4-FFF2-40B4-BE49-F238E27FC236}">
                <a16:creationId xmlns:a16="http://schemas.microsoft.com/office/drawing/2014/main" id="{D0F3A4B5-C7E3-4F22-A9A2-AABB715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2854"/>
            <a:ext cx="2743200" cy="365125"/>
          </a:xfrm>
        </p:spPr>
        <p:txBody>
          <a:bodyPr/>
          <a:lstStyle/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0F60A9B5-8A78-4A0C-8F0E-387B32804E6D}"/>
              </a:ext>
            </a:extLst>
          </p:cNvPr>
          <p:cNvSpPr/>
          <p:nvPr/>
        </p:nvSpPr>
        <p:spPr>
          <a:xfrm>
            <a:off x="0" y="6413333"/>
            <a:ext cx="12192000" cy="469834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3EAA523-E3EA-420C-92CF-5B8F0FD1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F3CD8F5-BE6E-48BA-B9C3-40CE53C855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39" y="5719121"/>
            <a:ext cx="744442" cy="469835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F1E6B38-F532-4120-8093-CFCAFD8FA14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99" y="5939921"/>
            <a:ext cx="896423" cy="735642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C29A9D5-498F-4657-84CC-F9DEEDA176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9522" y="6226622"/>
            <a:ext cx="1451228" cy="4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9DA67-21D6-4DA0-A0F3-73225C3F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BF9E1D9-E2AC-464D-9D1D-79A335BD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07FCC1-338B-4618-A1C0-D55E3A20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D2BE6F-5398-4038-94A7-F27588A2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E2EDDFB-F3A1-4AED-AED6-F523864D4A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3" y="4994039"/>
            <a:ext cx="896423" cy="735642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BC924DB9-3289-419F-86EE-0941C75F019A}"/>
              </a:ext>
            </a:extLst>
          </p:cNvPr>
          <p:cNvSpPr/>
          <p:nvPr/>
        </p:nvSpPr>
        <p:spPr>
          <a:xfrm>
            <a:off x="0" y="5729681"/>
            <a:ext cx="12192000" cy="1128319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37198F8-39A3-4878-B641-4668D4866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8CC8152-4A78-49F6-B3F6-ED27B0CDF3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78" y="6208437"/>
            <a:ext cx="1272917" cy="412106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BD5822C7-E238-4BF8-B6CB-8B275FE29F1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69" y="5672330"/>
            <a:ext cx="622853" cy="511139"/>
          </a:xfrm>
          <a:prstGeom prst="rect">
            <a:avLst/>
          </a:prstGeom>
        </p:spPr>
      </p:pic>
      <p:pic>
        <p:nvPicPr>
          <p:cNvPr id="16" name="Kuva 15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392A15AA-550F-4001-B668-9B9003CE40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55" y="5927899"/>
            <a:ext cx="357236" cy="3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6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D505BA7-4D19-43E7-AF9A-56F5B015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EC7951C-BC88-4628-8EB3-5F1F6DA9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01D195-8F51-4998-B5FD-A9AAEB8C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6CA086E-534B-4155-A0D9-B30859D8B87D}"/>
              </a:ext>
            </a:extLst>
          </p:cNvPr>
          <p:cNvSpPr/>
          <p:nvPr/>
        </p:nvSpPr>
        <p:spPr>
          <a:xfrm>
            <a:off x="0" y="5729681"/>
            <a:ext cx="12192000" cy="1128319"/>
          </a:xfrm>
          <a:prstGeom prst="rect">
            <a:avLst/>
          </a:prstGeom>
          <a:solidFill>
            <a:srgbClr val="D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4DFC016-461D-4B8E-A65F-5C5586BC4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" y="5927900"/>
            <a:ext cx="1014986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0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41722DB-C85D-40BE-8282-816AC393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E7C0A2-F668-4F1A-8BFC-00BAB1877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A06E88-7C45-47C3-B613-972C0B263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CB90-B5E4-4395-BA5A-7792E55F396F}" type="datetimeFigureOut">
              <a:rPr lang="fi-FI" smtClean="0"/>
              <a:t>19.8.2021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424CD5-F1E7-4C14-8647-0E8D06804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43D144-DC0C-4017-BCE8-7363B7CA4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1759-41BF-4927-B020-5E1E230C55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741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70" r:id="rId18"/>
    <p:sldLayoutId id="2147483678" r:id="rId19"/>
    <p:sldLayoutId id="214748367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60DB6-17AB-4128-A350-A99BAC41D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/>
              <a:t>Suomen vetovoimaisimmat Seutukaupungit 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B3304F-F48C-4C2B-84A8-9C4315629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Anna Mäkelä ja Katimari Partanen 19.8.2021</a:t>
            </a: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2250B84A-614C-4F2A-8C59-640A56C43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286054"/>
            <a:ext cx="2743200" cy="562928"/>
          </a:xfrm>
          <a:prstGeom prst="rect">
            <a:avLst/>
          </a:prstGeom>
        </p:spPr>
      </p:pic>
      <p:pic>
        <p:nvPicPr>
          <p:cNvPr id="4" name="Kuva 5">
            <a:extLst>
              <a:ext uri="{FF2B5EF4-FFF2-40B4-BE49-F238E27FC236}">
                <a16:creationId xmlns:a16="http://schemas.microsoft.com/office/drawing/2014/main" id="{99B8C892-0D56-4FA1-B343-481D7F8D4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11" y="4180066"/>
            <a:ext cx="1407460" cy="61354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3B491ED-FD22-4632-92F4-6752C3BE4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871" y="4213008"/>
            <a:ext cx="2319130" cy="6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1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941FAF9C-8E6D-422C-AE89-E2816DC5F673}"/>
              </a:ext>
            </a:extLst>
          </p:cNvPr>
          <p:cNvSpPr txBox="1"/>
          <p:nvPr/>
        </p:nvSpPr>
        <p:spPr>
          <a:xfrm>
            <a:off x="838200" y="762897"/>
            <a:ext cx="929030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200" b="1">
                <a:solidFill>
                  <a:srgbClr val="4D5070"/>
                </a:solidFill>
                <a:latin typeface="+mj-lt"/>
              </a:rPr>
              <a:t>Miten teemme Suomen vetovoimaisimmat seutukaupungit – Imago vahvaksi</a:t>
            </a:r>
          </a:p>
        </p:txBody>
      </p:sp>
      <p:sp>
        <p:nvSpPr>
          <p:cNvPr id="35" name="Sisällön paikkamerkki 2">
            <a:extLst>
              <a:ext uri="{FF2B5EF4-FFF2-40B4-BE49-F238E27FC236}">
                <a16:creationId xmlns:a16="http://schemas.microsoft.com/office/drawing/2014/main" id="{2BD767A2-A8B5-44DF-92D4-41F773D21444}"/>
              </a:ext>
            </a:extLst>
          </p:cNvPr>
          <p:cNvSpPr txBox="1">
            <a:spLocks/>
          </p:cNvSpPr>
          <p:nvPr/>
        </p:nvSpPr>
        <p:spPr>
          <a:xfrm>
            <a:off x="782608" y="2081071"/>
            <a:ext cx="7763962" cy="378301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Seutukaupungeissa on imua –Tärkeä kysymys on, miten saamme osaavaa työvoimaa muuttamaan.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Markkinoidaan koko elämäntapaa ja työnteon tapaa.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Yli puolet 8.lk kyselyyn vastanneista nuorista toivoo lisätietoja oman kaupungin työllistymismahdollisuuksista.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Työn merkityksellisyys on yksi iso kriteeri työpaikan ja asuinpaikan valinnassa.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Yhteisöllisyydessä on tulevaisuus; osallistaminen ja aktivointi on tärkeä osa kilpailuetua.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Tehdään asioita yhdessä Seutukaupunkeina.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B497EE10-F6CD-492B-9A2C-2CB4D60049DD}"/>
              </a:ext>
            </a:extLst>
          </p:cNvPr>
          <p:cNvGrpSpPr/>
          <p:nvPr/>
        </p:nvGrpSpPr>
        <p:grpSpPr>
          <a:xfrm>
            <a:off x="8995062" y="1470328"/>
            <a:ext cx="2623782" cy="1869219"/>
            <a:chOff x="7872641" y="1696794"/>
            <a:chExt cx="4000057" cy="2906470"/>
          </a:xfrm>
        </p:grpSpPr>
        <p:pic>
          <p:nvPicPr>
            <p:cNvPr id="37" name="Kuva 36">
              <a:extLst>
                <a:ext uri="{FF2B5EF4-FFF2-40B4-BE49-F238E27FC236}">
                  <a16:creationId xmlns:a16="http://schemas.microsoft.com/office/drawing/2014/main" id="{C9115CEE-12B1-425E-95FE-B0728EDF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641" y="2564934"/>
              <a:ext cx="3197693" cy="2018141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8833B301-FF2D-4EC5-A67C-6AED6E6B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805" y="2144309"/>
              <a:ext cx="1459995" cy="841250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8DD932D3-28EC-4F3D-AD18-7F64DE04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875" y="1696794"/>
              <a:ext cx="1027187" cy="1030397"/>
            </a:xfrm>
            <a:prstGeom prst="rect">
              <a:avLst/>
            </a:prstGeom>
          </p:spPr>
        </p:pic>
        <p:pic>
          <p:nvPicPr>
            <p:cNvPr id="40" name="Kuva 39" descr="Kuva, joka sisältää kohteen objekti&#10;&#10;Kuvaus luotu automaattisesti">
              <a:extLst>
                <a:ext uri="{FF2B5EF4-FFF2-40B4-BE49-F238E27FC236}">
                  <a16:creationId xmlns:a16="http://schemas.microsoft.com/office/drawing/2014/main" id="{072ECBED-2147-4E2D-AF99-80B7E6FD7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8609" y="2646444"/>
              <a:ext cx="704089" cy="1956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49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941FAF9C-8E6D-422C-AE89-E2816DC5F673}"/>
              </a:ext>
            </a:extLst>
          </p:cNvPr>
          <p:cNvSpPr txBox="1"/>
          <p:nvPr/>
        </p:nvSpPr>
        <p:spPr>
          <a:xfrm>
            <a:off x="838200" y="762897"/>
            <a:ext cx="929030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200" b="1">
                <a:solidFill>
                  <a:srgbClr val="4D5070"/>
                </a:solidFill>
                <a:latin typeface="+mj-lt"/>
              </a:rPr>
              <a:t>Tulevaisuuden ennakointityö</a:t>
            </a:r>
          </a:p>
        </p:txBody>
      </p:sp>
      <p:sp>
        <p:nvSpPr>
          <p:cNvPr id="35" name="Sisällön paikkamerkki 2">
            <a:extLst>
              <a:ext uri="{FF2B5EF4-FFF2-40B4-BE49-F238E27FC236}">
                <a16:creationId xmlns:a16="http://schemas.microsoft.com/office/drawing/2014/main" id="{2BD767A2-A8B5-44DF-92D4-41F773D21444}"/>
              </a:ext>
            </a:extLst>
          </p:cNvPr>
          <p:cNvSpPr txBox="1">
            <a:spLocks/>
          </p:cNvSpPr>
          <p:nvPr/>
        </p:nvSpPr>
        <p:spPr>
          <a:xfrm>
            <a:off x="838200" y="2340527"/>
            <a:ext cx="7324978" cy="35573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Ennakointiprojekti (</a:t>
            </a:r>
            <a:r>
              <a:rPr lang="fi-FI" sz="2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Futures</a:t>
            </a: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Platform</a:t>
            </a: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) keväällä 2021.</a:t>
            </a:r>
          </a:p>
          <a:p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Kaupunkikohtaiset työpajat: Huittinen, Ikaalinen, Parkano, Sastamala.</a:t>
            </a:r>
          </a:p>
          <a:p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Hankkeessa </a:t>
            </a:r>
            <a:r>
              <a:rPr lang="fi-FI" sz="2400" i="1">
                <a:solidFill>
                  <a:schemeClr val="tx1">
                    <a:lumMod val="65000"/>
                    <a:lumOff val="35000"/>
                  </a:schemeClr>
                </a:solidFill>
              </a:rPr>
              <a:t>Joustavat koulutusmallit yhdessä yrityselämän kanssa </a:t>
            </a:r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tehty kehittämistyö ja sidosryhmätyö. </a:t>
            </a:r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B497EE10-F6CD-492B-9A2C-2CB4D60049DD}"/>
              </a:ext>
            </a:extLst>
          </p:cNvPr>
          <p:cNvGrpSpPr/>
          <p:nvPr/>
        </p:nvGrpSpPr>
        <p:grpSpPr>
          <a:xfrm>
            <a:off x="8239687" y="1957346"/>
            <a:ext cx="3114113" cy="2262737"/>
            <a:chOff x="7872641" y="1696794"/>
            <a:chExt cx="4000057" cy="2906470"/>
          </a:xfrm>
        </p:grpSpPr>
        <p:pic>
          <p:nvPicPr>
            <p:cNvPr id="37" name="Kuva 36">
              <a:extLst>
                <a:ext uri="{FF2B5EF4-FFF2-40B4-BE49-F238E27FC236}">
                  <a16:creationId xmlns:a16="http://schemas.microsoft.com/office/drawing/2014/main" id="{C9115CEE-12B1-425E-95FE-B0728EDF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641" y="2564934"/>
              <a:ext cx="3197693" cy="2018141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8833B301-FF2D-4EC5-A67C-6AED6E6B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805" y="2144309"/>
              <a:ext cx="1459995" cy="841250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8DD932D3-28EC-4F3D-AD18-7F64DE04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875" y="1696794"/>
              <a:ext cx="1027187" cy="1030397"/>
            </a:xfrm>
            <a:prstGeom prst="rect">
              <a:avLst/>
            </a:prstGeom>
          </p:spPr>
        </p:pic>
        <p:pic>
          <p:nvPicPr>
            <p:cNvPr id="40" name="Kuva 39" descr="Kuva, joka sisältää kohteen objekti&#10;&#10;Kuvaus luotu automaattisesti">
              <a:extLst>
                <a:ext uri="{FF2B5EF4-FFF2-40B4-BE49-F238E27FC236}">
                  <a16:creationId xmlns:a16="http://schemas.microsoft.com/office/drawing/2014/main" id="{072ECBED-2147-4E2D-AF99-80B7E6FD7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8609" y="2646444"/>
              <a:ext cx="704089" cy="1956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485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941FAF9C-8E6D-422C-AE89-E2816DC5F673}"/>
              </a:ext>
            </a:extLst>
          </p:cNvPr>
          <p:cNvSpPr txBox="1"/>
          <p:nvPr/>
        </p:nvSpPr>
        <p:spPr>
          <a:xfrm>
            <a:off x="838200" y="762897"/>
            <a:ext cx="929030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200" b="1">
                <a:solidFill>
                  <a:srgbClr val="4D5070"/>
                </a:solidFill>
                <a:latin typeface="+mj-lt"/>
              </a:rPr>
              <a:t>Seutukaupunkien vahvuuksia</a:t>
            </a:r>
          </a:p>
        </p:txBody>
      </p:sp>
      <p:sp>
        <p:nvSpPr>
          <p:cNvPr id="35" name="Sisällön paikkamerkki 2">
            <a:extLst>
              <a:ext uri="{FF2B5EF4-FFF2-40B4-BE49-F238E27FC236}">
                <a16:creationId xmlns:a16="http://schemas.microsoft.com/office/drawing/2014/main" id="{2BD767A2-A8B5-44DF-92D4-41F773D21444}"/>
              </a:ext>
            </a:extLst>
          </p:cNvPr>
          <p:cNvSpPr txBox="1">
            <a:spLocks/>
          </p:cNvSpPr>
          <p:nvPr/>
        </p:nvSpPr>
        <p:spPr>
          <a:xfrm>
            <a:off x="838200" y="2340527"/>
            <a:ext cx="7324978" cy="35573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Korostetaan etuja, joita isompi kaupunki ei tarjoa</a:t>
            </a:r>
          </a:p>
          <a:p>
            <a:pPr lvl="1"/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Verkostot ja yhteistyön voima</a:t>
            </a:r>
          </a:p>
          <a:p>
            <a:pPr lvl="1"/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Jatkuva kehittäminen ja kehittämisryhmätyö</a:t>
            </a:r>
          </a:p>
          <a:p>
            <a:pPr lvl="1"/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Yhteistyö koulutuksenjärjestäjien kanssa</a:t>
            </a:r>
          </a:p>
          <a:p>
            <a:r>
              <a:rPr lang="fi-FI" sz="2400">
                <a:solidFill>
                  <a:schemeClr val="tx1">
                    <a:lumMod val="65000"/>
                    <a:lumOff val="35000"/>
                  </a:schemeClr>
                </a:solidFill>
              </a:rPr>
              <a:t>Täällä on toimiva arki</a:t>
            </a:r>
          </a:p>
          <a:p>
            <a:pPr lvl="1"/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Yhteisöllisyys</a:t>
            </a:r>
          </a:p>
          <a:p>
            <a:pPr lvl="1"/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Luonto, liikunta ja harrastukset vetovoimana</a:t>
            </a:r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B497EE10-F6CD-492B-9A2C-2CB4D60049DD}"/>
              </a:ext>
            </a:extLst>
          </p:cNvPr>
          <p:cNvGrpSpPr/>
          <p:nvPr/>
        </p:nvGrpSpPr>
        <p:grpSpPr>
          <a:xfrm>
            <a:off x="8239687" y="1957346"/>
            <a:ext cx="3114113" cy="2262737"/>
            <a:chOff x="7872641" y="1696794"/>
            <a:chExt cx="4000057" cy="2906470"/>
          </a:xfrm>
        </p:grpSpPr>
        <p:pic>
          <p:nvPicPr>
            <p:cNvPr id="37" name="Kuva 36">
              <a:extLst>
                <a:ext uri="{FF2B5EF4-FFF2-40B4-BE49-F238E27FC236}">
                  <a16:creationId xmlns:a16="http://schemas.microsoft.com/office/drawing/2014/main" id="{C9115CEE-12B1-425E-95FE-B0728EDF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641" y="2564934"/>
              <a:ext cx="3197693" cy="2018141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8833B301-FF2D-4EC5-A67C-6AED6E6B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805" y="2144309"/>
              <a:ext cx="1459995" cy="841250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8DD932D3-28EC-4F3D-AD18-7F64DE04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875" y="1696794"/>
              <a:ext cx="1027187" cy="1030397"/>
            </a:xfrm>
            <a:prstGeom prst="rect">
              <a:avLst/>
            </a:prstGeom>
          </p:spPr>
        </p:pic>
        <p:pic>
          <p:nvPicPr>
            <p:cNvPr id="40" name="Kuva 39" descr="Kuva, joka sisältää kohteen objekti&#10;&#10;Kuvaus luotu automaattisesti">
              <a:extLst>
                <a:ext uri="{FF2B5EF4-FFF2-40B4-BE49-F238E27FC236}">
                  <a16:creationId xmlns:a16="http://schemas.microsoft.com/office/drawing/2014/main" id="{072ECBED-2147-4E2D-AF99-80B7E6FD7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8609" y="2646444"/>
              <a:ext cx="704089" cy="1956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14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941FAF9C-8E6D-422C-AE89-E2816DC5F673}"/>
              </a:ext>
            </a:extLst>
          </p:cNvPr>
          <p:cNvSpPr txBox="1"/>
          <p:nvPr/>
        </p:nvSpPr>
        <p:spPr>
          <a:xfrm>
            <a:off x="701040" y="769662"/>
            <a:ext cx="929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>
                <a:solidFill>
                  <a:srgbClr val="4D5070"/>
                </a:solidFill>
                <a:latin typeface="+mj-lt"/>
              </a:rPr>
              <a:t>Kaupunkiemme nousussa olevia ilmiöitä</a:t>
            </a:r>
          </a:p>
        </p:txBody>
      </p:sp>
      <p:sp>
        <p:nvSpPr>
          <p:cNvPr id="35" name="Sisällön paikkamerkki 2">
            <a:extLst>
              <a:ext uri="{FF2B5EF4-FFF2-40B4-BE49-F238E27FC236}">
                <a16:creationId xmlns:a16="http://schemas.microsoft.com/office/drawing/2014/main" id="{2BD767A2-A8B5-44DF-92D4-41F773D21444}"/>
              </a:ext>
            </a:extLst>
          </p:cNvPr>
          <p:cNvSpPr txBox="1">
            <a:spLocks/>
          </p:cNvSpPr>
          <p:nvPr/>
        </p:nvSpPr>
        <p:spPr>
          <a:xfrm>
            <a:off x="838199" y="2340527"/>
            <a:ext cx="7993255" cy="3275082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Ikaalinen: vapaa-ajan arvostus, eläkeläisturismi, digitalisaatio, koneälyn teemat teknologiakehityksessä, kestävän kehityksen teema (jakamistalous ja kiertotalous).</a:t>
            </a:r>
            <a:endParaRPr lang="fi-FI"/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Parkano: lähimatkailu, älykäs maaseutu, kiertotalous, virtuaalitodellisuus sekä uudet vapaa-ajanviettotavat.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Sastamala: vapaa-aika, kiertotalous, puurakentaminen, älykodit, teollisuuden seuraava aalto, lähimatkailu.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Huittinen: hyvinvoinnin ja oppimisen merkitys, kaupungin ja luonnon yhdistäminen, uudet vapaa-ajanviettotavat ja lähimatkailu.</a:t>
            </a:r>
            <a:endParaRPr lang="en-US" sz="1800">
              <a:ea typeface="+mn-lt"/>
              <a:cs typeface="+mn-lt"/>
            </a:endParaRPr>
          </a:p>
          <a:p>
            <a:endParaRPr lang="fi-FI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fi-FI" sz="13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i-FI" sz="1300" b="1">
                <a:solidFill>
                  <a:schemeClr val="tx1">
                    <a:lumMod val="65000"/>
                    <a:lumOff val="35000"/>
                  </a:schemeClr>
                </a:solidFill>
              </a:rPr>
              <a:t>Ennakointityöpajat 2021, </a:t>
            </a:r>
            <a:r>
              <a:rPr lang="fi-FI" sz="13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Futures</a:t>
            </a:r>
            <a:r>
              <a:rPr lang="fi-FI" sz="1300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3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Platform</a:t>
            </a:r>
            <a:endParaRPr lang="fi-FI" sz="13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i-FI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B497EE10-F6CD-492B-9A2C-2CB4D60049DD}"/>
              </a:ext>
            </a:extLst>
          </p:cNvPr>
          <p:cNvGrpSpPr/>
          <p:nvPr/>
        </p:nvGrpSpPr>
        <p:grpSpPr>
          <a:xfrm>
            <a:off x="8998372" y="1362743"/>
            <a:ext cx="2355425" cy="1973841"/>
            <a:chOff x="7872641" y="1696794"/>
            <a:chExt cx="4000057" cy="2906470"/>
          </a:xfrm>
        </p:grpSpPr>
        <p:pic>
          <p:nvPicPr>
            <p:cNvPr id="37" name="Kuva 36">
              <a:extLst>
                <a:ext uri="{FF2B5EF4-FFF2-40B4-BE49-F238E27FC236}">
                  <a16:creationId xmlns:a16="http://schemas.microsoft.com/office/drawing/2014/main" id="{C9115CEE-12B1-425E-95FE-B0728EDF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641" y="2564934"/>
              <a:ext cx="3197693" cy="2018141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8833B301-FF2D-4EC5-A67C-6AED6E6B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805" y="2144309"/>
              <a:ext cx="1459995" cy="841250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8DD932D3-28EC-4F3D-AD18-7F64DE04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875" y="1696794"/>
              <a:ext cx="1027187" cy="1030397"/>
            </a:xfrm>
            <a:prstGeom prst="rect">
              <a:avLst/>
            </a:prstGeom>
          </p:spPr>
        </p:pic>
        <p:pic>
          <p:nvPicPr>
            <p:cNvPr id="40" name="Kuva 39" descr="Kuva, joka sisältää kohteen objekti&#10;&#10;Kuvaus luotu automaattisesti">
              <a:extLst>
                <a:ext uri="{FF2B5EF4-FFF2-40B4-BE49-F238E27FC236}">
                  <a16:creationId xmlns:a16="http://schemas.microsoft.com/office/drawing/2014/main" id="{072ECBED-2147-4E2D-AF99-80B7E6FD7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8609" y="2646444"/>
              <a:ext cx="704089" cy="1956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99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941FAF9C-8E6D-422C-AE89-E2816DC5F673}"/>
              </a:ext>
            </a:extLst>
          </p:cNvPr>
          <p:cNvSpPr txBox="1"/>
          <p:nvPr/>
        </p:nvSpPr>
        <p:spPr>
          <a:xfrm>
            <a:off x="838200" y="762897"/>
            <a:ext cx="929030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200" b="1">
                <a:solidFill>
                  <a:srgbClr val="4D5070"/>
                </a:solidFill>
                <a:latin typeface="+mj-lt"/>
              </a:rPr>
              <a:t>Yritystoiminta kasvuun!</a:t>
            </a:r>
          </a:p>
        </p:txBody>
      </p:sp>
      <p:sp>
        <p:nvSpPr>
          <p:cNvPr id="35" name="Sisällön paikkamerkki 2">
            <a:extLst>
              <a:ext uri="{FF2B5EF4-FFF2-40B4-BE49-F238E27FC236}">
                <a16:creationId xmlns:a16="http://schemas.microsoft.com/office/drawing/2014/main" id="{2BD767A2-A8B5-44DF-92D4-41F773D21444}"/>
              </a:ext>
            </a:extLst>
          </p:cNvPr>
          <p:cNvSpPr txBox="1">
            <a:spLocks/>
          </p:cNvSpPr>
          <p:nvPr/>
        </p:nvSpPr>
        <p:spPr>
          <a:xfrm>
            <a:off x="838200" y="2340527"/>
            <a:ext cx="6325998" cy="290259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Uudet toimialat, mitä ne voisivat olla: rohkea innovatiivisuus, kannusteet yritysten perustamiseen.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Uskallus ja kasvun nälkä kehittää toimintaa.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Yritysten uudet innovaatiot, esimerkiksi biotalous ja matkailupaketit uusille kohderyhmille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Työntekijät arvostavat etämahdollisuuksia ja työtapojen kehittämistä.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Työntekijöiden houkuttelu maaseudun ja luonnon arvostuksen kautta, katse uusiin harrastusmahdollisuuksiin.</a:t>
            </a:r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B497EE10-F6CD-492B-9A2C-2CB4D60049DD}"/>
              </a:ext>
            </a:extLst>
          </p:cNvPr>
          <p:cNvGrpSpPr/>
          <p:nvPr/>
        </p:nvGrpSpPr>
        <p:grpSpPr>
          <a:xfrm>
            <a:off x="8239687" y="1957346"/>
            <a:ext cx="3114113" cy="2262737"/>
            <a:chOff x="7872641" y="1696794"/>
            <a:chExt cx="4000057" cy="2906470"/>
          </a:xfrm>
        </p:grpSpPr>
        <p:pic>
          <p:nvPicPr>
            <p:cNvPr id="37" name="Kuva 36">
              <a:extLst>
                <a:ext uri="{FF2B5EF4-FFF2-40B4-BE49-F238E27FC236}">
                  <a16:creationId xmlns:a16="http://schemas.microsoft.com/office/drawing/2014/main" id="{C9115CEE-12B1-425E-95FE-B0728EDF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641" y="2564934"/>
              <a:ext cx="3197693" cy="2018141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8833B301-FF2D-4EC5-A67C-6AED6E6B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805" y="2144309"/>
              <a:ext cx="1459995" cy="841250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8DD932D3-28EC-4F3D-AD18-7F64DE04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875" y="1696794"/>
              <a:ext cx="1027187" cy="1030397"/>
            </a:xfrm>
            <a:prstGeom prst="rect">
              <a:avLst/>
            </a:prstGeom>
          </p:spPr>
        </p:pic>
        <p:pic>
          <p:nvPicPr>
            <p:cNvPr id="40" name="Kuva 39" descr="Kuva, joka sisältää kohteen objekti&#10;&#10;Kuvaus luotu automaattisesti">
              <a:extLst>
                <a:ext uri="{FF2B5EF4-FFF2-40B4-BE49-F238E27FC236}">
                  <a16:creationId xmlns:a16="http://schemas.microsoft.com/office/drawing/2014/main" id="{072ECBED-2147-4E2D-AF99-80B7E6FD7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8609" y="2646444"/>
              <a:ext cx="704089" cy="1956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36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941FAF9C-8E6D-422C-AE89-E2816DC5F673}"/>
              </a:ext>
            </a:extLst>
          </p:cNvPr>
          <p:cNvSpPr txBox="1"/>
          <p:nvPr/>
        </p:nvSpPr>
        <p:spPr>
          <a:xfrm>
            <a:off x="838200" y="762897"/>
            <a:ext cx="929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>
                <a:solidFill>
                  <a:srgbClr val="4D5070"/>
                </a:solidFill>
                <a:latin typeface="+mj-lt"/>
              </a:rPr>
              <a:t>Suomen osaavimmat ja kansainvälisimmät</a:t>
            </a:r>
          </a:p>
        </p:txBody>
      </p:sp>
      <p:sp>
        <p:nvSpPr>
          <p:cNvPr id="35" name="Sisällön paikkamerkki 2">
            <a:extLst>
              <a:ext uri="{FF2B5EF4-FFF2-40B4-BE49-F238E27FC236}">
                <a16:creationId xmlns:a16="http://schemas.microsoft.com/office/drawing/2014/main" id="{2BD767A2-A8B5-44DF-92D4-41F773D21444}"/>
              </a:ext>
            </a:extLst>
          </p:cNvPr>
          <p:cNvSpPr txBox="1">
            <a:spLocks/>
          </p:cNvSpPr>
          <p:nvPr/>
        </p:nvSpPr>
        <p:spPr>
          <a:xfrm>
            <a:off x="838200" y="2340527"/>
            <a:ext cx="6325998" cy="290259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Tavoitteena ovat vahvat osaamisen ja oppimisen keskittymät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Korkeakouluyhteistyö, koulutusverkoston vahvistaminen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Asiantuntijatyön kysynnän kehittäminen, erikoistuminen, maailman parhaat osaajat</a:t>
            </a:r>
            <a:endParaRPr lang="en-US" sz="1800">
              <a:ea typeface="+mn-lt"/>
              <a:cs typeface="+mn-lt"/>
            </a:endParaRP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Etätyön ja etäopiskelun mahdollistaminen – netti ja tilat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Kansainvälisten osaajien houkuttelu, muuttopaketit tulijoille</a:t>
            </a:r>
          </a:p>
          <a:p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Mikä erottaa meidät muista seutukunnista? Mielikuvamarkkinointi ja uniikin korostaminen, villit ideat</a:t>
            </a:r>
          </a:p>
          <a:p>
            <a:endParaRPr lang="fi-FI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B497EE10-F6CD-492B-9A2C-2CB4D60049DD}"/>
              </a:ext>
            </a:extLst>
          </p:cNvPr>
          <p:cNvGrpSpPr/>
          <p:nvPr/>
        </p:nvGrpSpPr>
        <p:grpSpPr>
          <a:xfrm>
            <a:off x="8239687" y="1957346"/>
            <a:ext cx="3114113" cy="2262737"/>
            <a:chOff x="7872641" y="1696794"/>
            <a:chExt cx="4000057" cy="2906470"/>
          </a:xfrm>
        </p:grpSpPr>
        <p:pic>
          <p:nvPicPr>
            <p:cNvPr id="37" name="Kuva 36">
              <a:extLst>
                <a:ext uri="{FF2B5EF4-FFF2-40B4-BE49-F238E27FC236}">
                  <a16:creationId xmlns:a16="http://schemas.microsoft.com/office/drawing/2014/main" id="{C9115CEE-12B1-425E-95FE-B0728EDF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641" y="2564934"/>
              <a:ext cx="3197693" cy="2018141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8833B301-FF2D-4EC5-A67C-6AED6E6B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805" y="2144309"/>
              <a:ext cx="1459995" cy="841250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8DD932D3-28EC-4F3D-AD18-7F64DE04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875" y="1696794"/>
              <a:ext cx="1027187" cy="1030397"/>
            </a:xfrm>
            <a:prstGeom prst="rect">
              <a:avLst/>
            </a:prstGeom>
          </p:spPr>
        </p:pic>
        <p:pic>
          <p:nvPicPr>
            <p:cNvPr id="40" name="Kuva 39" descr="Kuva, joka sisältää kohteen objekti&#10;&#10;Kuvaus luotu automaattisesti">
              <a:extLst>
                <a:ext uri="{FF2B5EF4-FFF2-40B4-BE49-F238E27FC236}">
                  <a16:creationId xmlns:a16="http://schemas.microsoft.com/office/drawing/2014/main" id="{072ECBED-2147-4E2D-AF99-80B7E6FD7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8609" y="2646444"/>
              <a:ext cx="704089" cy="1956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5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941FAF9C-8E6D-422C-AE89-E2816DC5F673}"/>
              </a:ext>
            </a:extLst>
          </p:cNvPr>
          <p:cNvSpPr txBox="1"/>
          <p:nvPr/>
        </p:nvSpPr>
        <p:spPr>
          <a:xfrm>
            <a:off x="838200" y="762897"/>
            <a:ext cx="929030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200" b="1">
                <a:solidFill>
                  <a:srgbClr val="4D5070"/>
                </a:solidFill>
                <a:latin typeface="+mj-lt"/>
              </a:rPr>
              <a:t>Työnantajayhteistyöllä uusi steppejä</a:t>
            </a:r>
          </a:p>
        </p:txBody>
      </p:sp>
      <p:sp>
        <p:nvSpPr>
          <p:cNvPr id="35" name="Sisällön paikkamerkki 2">
            <a:extLst>
              <a:ext uri="{FF2B5EF4-FFF2-40B4-BE49-F238E27FC236}">
                <a16:creationId xmlns:a16="http://schemas.microsoft.com/office/drawing/2014/main" id="{2BD767A2-A8B5-44DF-92D4-41F773D21444}"/>
              </a:ext>
            </a:extLst>
          </p:cNvPr>
          <p:cNvSpPr txBox="1">
            <a:spLocks/>
          </p:cNvSpPr>
          <p:nvPr/>
        </p:nvSpPr>
        <p:spPr>
          <a:xfrm>
            <a:off x="838200" y="2340527"/>
            <a:ext cx="6325998" cy="2902591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Kaikkien osapuolten sitoutuminen on työelämäyhteistyössä tärkeää. </a:t>
            </a:r>
            <a:endParaRPr lang="fi-FI" sz="1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Toimijoiden on hyvä tuntea paitsi oman alueensa työnantajia ja yrityksiä myös yleisesti työmarkkinoita ja trendejä,</a:t>
            </a:r>
          </a:p>
          <a:p>
            <a:r>
              <a:rPr 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Olennaista työelämäyhteistyössä on se, että myös henkilöstöllä on hyvä ymmärrys oman organisaation toiminnasta ja työelämälle tarjottavien palvelujen markkinoinnista. </a:t>
            </a:r>
          </a:p>
          <a:p>
            <a:r>
              <a:rPr lang="fi-F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tehokkaampaa selvittää koulutustarpeet ja sovittaa palvelut vastaamaan tarpeita kuin vakuutella yritystä hankkimaan tietyt palvelut. </a:t>
            </a:r>
          </a:p>
          <a:p>
            <a:pPr marL="0" indent="0">
              <a:buNone/>
            </a:pPr>
            <a:endParaRPr lang="fi-FI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B497EE10-F6CD-492B-9A2C-2CB4D60049DD}"/>
              </a:ext>
            </a:extLst>
          </p:cNvPr>
          <p:cNvGrpSpPr/>
          <p:nvPr/>
        </p:nvGrpSpPr>
        <p:grpSpPr>
          <a:xfrm>
            <a:off x="8239687" y="1957346"/>
            <a:ext cx="3114113" cy="2262737"/>
            <a:chOff x="7872641" y="1696794"/>
            <a:chExt cx="4000057" cy="2906470"/>
          </a:xfrm>
        </p:grpSpPr>
        <p:pic>
          <p:nvPicPr>
            <p:cNvPr id="37" name="Kuva 36">
              <a:extLst>
                <a:ext uri="{FF2B5EF4-FFF2-40B4-BE49-F238E27FC236}">
                  <a16:creationId xmlns:a16="http://schemas.microsoft.com/office/drawing/2014/main" id="{C9115CEE-12B1-425E-95FE-B0728EDF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641" y="2564934"/>
              <a:ext cx="3197693" cy="2018141"/>
            </a:xfrm>
            <a:prstGeom prst="rect">
              <a:avLst/>
            </a:prstGeom>
          </p:spPr>
        </p:pic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8833B301-FF2D-4EC5-A67C-6AED6E6B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805" y="2144309"/>
              <a:ext cx="1459995" cy="841250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8DD932D3-28EC-4F3D-AD18-7F64DE040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875" y="1696794"/>
              <a:ext cx="1027187" cy="1030397"/>
            </a:xfrm>
            <a:prstGeom prst="rect">
              <a:avLst/>
            </a:prstGeom>
          </p:spPr>
        </p:pic>
        <p:pic>
          <p:nvPicPr>
            <p:cNvPr id="40" name="Kuva 39" descr="Kuva, joka sisältää kohteen objekti&#10;&#10;Kuvaus luotu automaattisesti">
              <a:extLst>
                <a:ext uri="{FF2B5EF4-FFF2-40B4-BE49-F238E27FC236}">
                  <a16:creationId xmlns:a16="http://schemas.microsoft.com/office/drawing/2014/main" id="{072ECBED-2147-4E2D-AF99-80B7E6FD7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8609" y="2646444"/>
              <a:ext cx="704089" cy="1956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676445"/>
      </p:ext>
    </p:extLst>
  </p:cSld>
  <p:clrMapOvr>
    <a:masterClrMapping/>
  </p:clrMapOvr>
</p:sld>
</file>

<file path=ppt/theme/theme1.xml><?xml version="1.0" encoding="utf-8"?>
<a:theme xmlns:a="http://schemas.openxmlformats.org/drawingml/2006/main" name="Seutukaupungit korjattu">
  <a:themeElements>
    <a:clrScheme name="Mukautettu 12">
      <a:dk1>
        <a:srgbClr val="4D5076"/>
      </a:dk1>
      <a:lt1>
        <a:sysClr val="window" lastClr="FFFFFF"/>
      </a:lt1>
      <a:dk2>
        <a:srgbClr val="757070"/>
      </a:dk2>
      <a:lt2>
        <a:srgbClr val="E7E6E6"/>
      </a:lt2>
      <a:accent1>
        <a:srgbClr val="65AD9F"/>
      </a:accent1>
      <a:accent2>
        <a:srgbClr val="BBD8D1"/>
      </a:accent2>
      <a:accent3>
        <a:srgbClr val="A5A5A5"/>
      </a:accent3>
      <a:accent4>
        <a:srgbClr val="66CCFF"/>
      </a:accent4>
      <a:accent5>
        <a:srgbClr val="274D58"/>
      </a:accent5>
      <a:accent6>
        <a:srgbClr val="1F7382"/>
      </a:accent6>
      <a:hlink>
        <a:srgbClr val="FE7402"/>
      </a:hlink>
      <a:folHlink>
        <a:srgbClr val="FFC000"/>
      </a:folHlink>
    </a:clrScheme>
    <a:fontScheme name="Mukautettu 2">
      <a:majorFont>
        <a:latin typeface="Constanti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utukaupungit korjattu" id="{1904DB4C-C6CC-469F-9510-04F4CF7E67DD}" vid="{5A2D01BF-9070-4059-92C0-CBB2AC0AE4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9E22EBA7BBF8B47A15D42BF8923A8E1" ma:contentTypeVersion="7" ma:contentTypeDescription="Luo uusi asiakirja." ma:contentTypeScope="" ma:versionID="56e74257b98932ebfb2d3ee22e83f89c">
  <xsd:schema xmlns:xsd="http://www.w3.org/2001/XMLSchema" xmlns:xs="http://www.w3.org/2001/XMLSchema" xmlns:p="http://schemas.microsoft.com/office/2006/metadata/properties" xmlns:ns2="db895968-aca8-490e-b79a-97dc6abd6d7d" targetNamespace="http://schemas.microsoft.com/office/2006/metadata/properties" ma:root="true" ma:fieldsID="9e4e27550fe78f2692e08d5e434cb6e9" ns2:_="">
    <xsd:import namespace="db895968-aca8-490e-b79a-97dc6abd6d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95968-aca8-490e-b79a-97dc6abd6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27E919-FDDD-4460-9C34-6AD4C9757D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63B68B-24CC-421F-A253-8E0CFF2F520C}">
  <ds:schemaRefs>
    <ds:schemaRef ds:uri="db895968-aca8-490e-b79a-97dc6abd6d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3566F8-CED4-40E9-AC7B-4CD8D3512AAB}">
  <ds:schemaRefs>
    <ds:schemaRef ds:uri="db895968-aca8-490e-b79a-97dc6abd6d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Seutukaupungit korjattu</Template>
  <TotalTime>0</TotalTime>
  <Words>388</Words>
  <Application>Microsoft Office PowerPoint</Application>
  <PresentationFormat>Laajakuva</PresentationFormat>
  <Paragraphs>47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Constantia</vt:lpstr>
      <vt:lpstr>Franklin Gothic Book</vt:lpstr>
      <vt:lpstr>Seutukaupungit korjattu</vt:lpstr>
      <vt:lpstr>Suomen vetovoimaisimmat Seutukaupungit 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Veera Anttila</dc:creator>
  <cp:lastModifiedBy>Katimari Partanen</cp:lastModifiedBy>
  <cp:revision>5</cp:revision>
  <dcterms:created xsi:type="dcterms:W3CDTF">2019-05-07T06:49:23Z</dcterms:created>
  <dcterms:modified xsi:type="dcterms:W3CDTF">2021-08-19T05:28:56Z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0x010100B9E22EBA7BBF8B47A15D42BF8923A8E1</vt:lpwstr>
  </property>
</Properties>
</file>